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handoutMasterIdLst>
    <p:handoutMasterId r:id="rId28"/>
  </p:handoutMasterIdLst>
  <p:sldIdLst>
    <p:sldId id="272" r:id="rId2"/>
    <p:sldId id="578" r:id="rId3"/>
    <p:sldId id="607" r:id="rId4"/>
    <p:sldId id="603" r:id="rId5"/>
    <p:sldId id="608" r:id="rId6"/>
    <p:sldId id="604" r:id="rId7"/>
    <p:sldId id="579" r:id="rId8"/>
    <p:sldId id="585" r:id="rId9"/>
    <p:sldId id="605" r:id="rId10"/>
    <p:sldId id="580" r:id="rId11"/>
    <p:sldId id="581" r:id="rId12"/>
    <p:sldId id="609" r:id="rId13"/>
    <p:sldId id="587" r:id="rId14"/>
    <p:sldId id="588" r:id="rId15"/>
    <p:sldId id="597" r:id="rId16"/>
    <p:sldId id="589" r:id="rId17"/>
    <p:sldId id="592" r:id="rId18"/>
    <p:sldId id="591" r:id="rId19"/>
    <p:sldId id="600" r:id="rId20"/>
    <p:sldId id="601" r:id="rId21"/>
    <p:sldId id="598" r:id="rId22"/>
    <p:sldId id="599" r:id="rId23"/>
    <p:sldId id="590" r:id="rId24"/>
    <p:sldId id="606" r:id="rId25"/>
    <p:sldId id="602" r:id="rId26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D60093"/>
    <a:srgbClr val="000000"/>
    <a:srgbClr val="FFFFCC"/>
    <a:srgbClr val="CC3300"/>
    <a:srgbClr val="006699"/>
    <a:srgbClr val="009900"/>
    <a:srgbClr val="C2D9F2"/>
    <a:srgbClr val="94DA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859" autoAdjust="0"/>
    <p:restoredTop sz="93457" autoAdjust="0"/>
  </p:normalViewPr>
  <p:slideViewPr>
    <p:cSldViewPr>
      <p:cViewPr varScale="1">
        <p:scale>
          <a:sx n="67" d="100"/>
          <a:sy n="67" d="100"/>
        </p:scale>
        <p:origin x="-77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09936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sr-Cyrl-RS" sz="2700" b="0" dirty="0" smtClean="0"/>
              <a:t>5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dirty="0" smtClean="0"/>
              <a:t>П</a:t>
            </a:r>
            <a:r>
              <a:rPr lang="sr-Cyrl-RS" dirty="0" smtClean="0"/>
              <a:t>оновљено дозирање и равнотежно стање</a:t>
            </a:r>
            <a:r>
              <a:rPr lang="ru-RU" dirty="0" smtClean="0"/>
              <a:t>	</a:t>
            </a:r>
            <a:r>
              <a:rPr lang="sr-Cyrl-RS" dirty="0" smtClean="0"/>
              <a:t>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</a:t>
            </a:r>
            <a:br>
              <a:rPr lang="sr-Cyrl-RS" dirty="0" smtClean="0"/>
            </a:br>
            <a:r>
              <a:rPr lang="sr-Cyrl-RS" sz="4000" dirty="0" smtClean="0"/>
              <a:t>- прилагођавање дозног режима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824536"/>
          </a:xfrm>
        </p:spPr>
        <p:txBody>
          <a:bodyPr>
            <a:normAutofit/>
          </a:bodyPr>
          <a:lstStyle/>
          <a:p>
            <a:r>
              <a:rPr lang="en-US" dirty="0" smtClean="0"/>
              <a:t>K</a:t>
            </a:r>
            <a:r>
              <a:rPr lang="sr-Cyrl-RS" dirty="0" smtClean="0"/>
              <a:t>лиренс лека током његове примене зависи од фактора који утичу на метаболизам и екскрецију и на њега се не може утицати</a:t>
            </a:r>
            <a:endParaRPr lang="en-US" dirty="0" smtClean="0"/>
          </a:p>
          <a:p>
            <a:r>
              <a:rPr lang="sr-Cyrl-RS" dirty="0" smtClean="0"/>
              <a:t>Доза и дозни интервал се могу прилагођавати тако да се  </a:t>
            </a:r>
            <a:r>
              <a:rPr lang="sr-Cyrl-RS" u="sng" dirty="0" smtClean="0"/>
              <a:t>након постизања равнотежног стања просечна концентрација лека у крви </a:t>
            </a:r>
            <a:r>
              <a:rPr lang="en-US" u="sng" dirty="0" smtClean="0"/>
              <a:t>C</a:t>
            </a:r>
            <a:r>
              <a:rPr lang="en-US" u="sng" baseline="-25000" dirty="0" smtClean="0"/>
              <a:t>ss </a:t>
            </a:r>
            <a:r>
              <a:rPr lang="sr-Cyrl-RS" dirty="0" smtClean="0"/>
              <a:t>нађе у жељеном опсегу</a:t>
            </a:r>
            <a:endParaRPr lang="en-US" dirty="0" smtClean="0"/>
          </a:p>
          <a:p>
            <a:pPr lvl="1"/>
            <a:r>
              <a:rPr lang="sr-Cyrl-RS" dirty="0" smtClean="0"/>
              <a:t>мање дозе и дужи дозни интервали резултирају мањим вредностима </a:t>
            </a:r>
            <a:r>
              <a:rPr lang="en-US" dirty="0" smtClean="0"/>
              <a:t>C</a:t>
            </a:r>
            <a:r>
              <a:rPr lang="en-US" baseline="-25000" dirty="0" smtClean="0"/>
              <a:t>ss</a:t>
            </a:r>
            <a:r>
              <a:rPr lang="en-US" dirty="0" smtClean="0"/>
              <a:t> </a:t>
            </a:r>
            <a:r>
              <a:rPr lang="sr-Cyrl-RS" dirty="0" smtClean="0"/>
              <a:t>, док веће дозе и краћи дозни интервали резултирају већим вредностима </a:t>
            </a:r>
            <a:r>
              <a:rPr lang="en-US" dirty="0" smtClean="0"/>
              <a:t>C</a:t>
            </a:r>
            <a:r>
              <a:rPr lang="en-US" baseline="-25000" dirty="0" smtClean="0"/>
              <a:t>ss</a:t>
            </a:r>
            <a:endParaRPr lang="sr-Cyrl-RS" baseline="-25000" dirty="0" smtClean="0"/>
          </a:p>
          <a:p>
            <a:pPr lvl="2"/>
            <a:r>
              <a:rPr lang="en-US" dirty="0" smtClean="0"/>
              <a:t>C</a:t>
            </a:r>
            <a:r>
              <a:rPr lang="en-US" baseline="-25000" dirty="0" smtClean="0"/>
              <a:t>ss</a:t>
            </a:r>
            <a:r>
              <a:rPr lang="en-US" dirty="0" smtClean="0"/>
              <a:t> </a:t>
            </a:r>
            <a:r>
              <a:rPr lang="sr-Cyrl-RS" dirty="0" smtClean="0"/>
              <a:t>се најчешће повећава тако што се повећа доза уз исти дозни интервал, или скрати дозни интервал уз исту дозу</a:t>
            </a:r>
          </a:p>
          <a:p>
            <a:pPr lvl="2">
              <a:tabLst>
                <a:tab pos="803275" algn="l"/>
              </a:tabLst>
            </a:pPr>
            <a:r>
              <a:rPr lang="sr-Cyrl-RS" dirty="0" smtClean="0"/>
              <a:t>у пракси се доза и дозни интервал израчунавају на основу измерене концентрације лека у крви (</a:t>
            </a:r>
            <a:r>
              <a:rPr lang="en-US" i="1" dirty="0" smtClean="0"/>
              <a:t>TDM</a:t>
            </a:r>
            <a:r>
              <a:rPr lang="en-US" dirty="0" smtClean="0"/>
              <a:t>)</a:t>
            </a:r>
            <a:endParaRPr lang="sr-Cyrl-RS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Принцип равнотежног стања</a:t>
            </a:r>
            <a:br>
              <a:rPr lang="sr-Cyrl-RS" dirty="0" smtClean="0"/>
            </a:br>
            <a:r>
              <a:rPr lang="sr-Cyrl-RS" dirty="0" smtClean="0"/>
              <a:t>- ударна доза и доза одржавања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460432" cy="5229200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Време до постизања равнотежног стања зависи од времена полуелиминације лека</a:t>
            </a:r>
          </a:p>
          <a:p>
            <a:pPr lvl="1"/>
            <a:r>
              <a:rPr lang="sr-Cyrl-RS" dirty="0" smtClean="0"/>
              <a:t>при равномерном дозирању, под условом да дозни интервал одговара</a:t>
            </a:r>
            <a:r>
              <a:rPr lang="en-US" dirty="0" smtClean="0"/>
              <a:t>*</a:t>
            </a:r>
            <a:r>
              <a:rPr lang="sr-Cyrl-RS" dirty="0" smtClean="0"/>
              <a:t> времену полуелиминације, равнотежно стање постићи ће се након око </a:t>
            </a:r>
            <a:r>
              <a:rPr lang="en-US" dirty="0" smtClean="0"/>
              <a:t>4-5</a:t>
            </a:r>
            <a:r>
              <a:rPr lang="sr-Cyrl-RS" dirty="0" smtClean="0"/>
              <a:t> времена полуелиминације</a:t>
            </a:r>
          </a:p>
          <a:p>
            <a:pPr lvl="2"/>
            <a:r>
              <a:rPr lang="sr-Cyrl-RS" dirty="0" smtClean="0"/>
              <a:t>Дозни интервал једнак </a:t>
            </a:r>
            <a:r>
              <a:rPr lang="en-US" dirty="0" smtClean="0"/>
              <a:t>t</a:t>
            </a:r>
            <a:r>
              <a:rPr lang="sr-Cyrl-RS" baseline="-25000" dirty="0" smtClean="0"/>
              <a:t>1/2</a:t>
            </a:r>
            <a:r>
              <a:rPr lang="sr-Cyrl-RS" dirty="0" smtClean="0"/>
              <a:t> је применљив ако је </a:t>
            </a:r>
            <a:r>
              <a:rPr lang="en-US" dirty="0" smtClean="0"/>
              <a:t>t</a:t>
            </a:r>
            <a:r>
              <a:rPr lang="sr-Cyrl-RS" baseline="-25000" dirty="0" smtClean="0"/>
              <a:t>1/2</a:t>
            </a:r>
            <a:r>
              <a:rPr lang="sr-Cyrl-RS" dirty="0" smtClean="0"/>
              <a:t> 8-24</a:t>
            </a:r>
            <a:r>
              <a:rPr lang="en-US" dirty="0" smtClean="0"/>
              <a:t>h, </a:t>
            </a:r>
            <a:r>
              <a:rPr lang="sr-Cyrl-RS" dirty="0" smtClean="0"/>
              <a:t>што дозвољава да се лек дозира једном до три пута дневно. </a:t>
            </a:r>
          </a:p>
          <a:p>
            <a:pPr lvl="2"/>
            <a:r>
              <a:rPr lang="sr-Cyrl-RS" dirty="0" smtClean="0"/>
              <a:t>Кад је </a:t>
            </a:r>
            <a:r>
              <a:rPr lang="en-US" dirty="0" smtClean="0"/>
              <a:t>t</a:t>
            </a:r>
            <a:r>
              <a:rPr lang="sr-Cyrl-RS" baseline="-25000" dirty="0" smtClean="0"/>
              <a:t>1/2</a:t>
            </a:r>
            <a:r>
              <a:rPr lang="sr-Cyrl-RS" dirty="0" smtClean="0"/>
              <a:t> краће, лек који има висок терапијски индекс дозира се ређе (нпр. гентамицин), а ако је терапијски индекс низак, неопходна је примена формулације са постепеним ослобађањем активне супстанце (нпр. теофилин). Чешће дозирање се ретко примењује. </a:t>
            </a:r>
          </a:p>
          <a:p>
            <a:pPr lvl="2"/>
            <a:r>
              <a:rPr lang="sr-Cyrl-RS" dirty="0" smtClean="0"/>
              <a:t>Кад је </a:t>
            </a:r>
            <a:r>
              <a:rPr lang="en-US" dirty="0" smtClean="0"/>
              <a:t>t</a:t>
            </a:r>
            <a:r>
              <a:rPr lang="sr-Cyrl-RS" baseline="-25000" dirty="0" smtClean="0"/>
              <a:t>1/2</a:t>
            </a:r>
            <a:r>
              <a:rPr lang="sr-Cyrl-RS" dirty="0" smtClean="0"/>
              <a:t> дуго, дозирање једном дневно је најчешће прихватљиво (нпр. фенобрабитал), уз евентуалну примену ударне дозе, ако је потребно. Флуктуације концентрације лека у крви су мале.</a:t>
            </a:r>
          </a:p>
          <a:p>
            <a:pPr lvl="3"/>
            <a:r>
              <a:rPr lang="sr-Cyrl-RS" dirty="0" smtClean="0"/>
              <a:t>*У свим наведеним примерима, </a:t>
            </a:r>
            <a:r>
              <a:rPr lang="el-GR" b="1" dirty="0" smtClean="0">
                <a:latin typeface="Calibri"/>
              </a:rPr>
              <a:t>τ </a:t>
            </a:r>
            <a:r>
              <a:rPr lang="sr-Cyrl-RS" b="1" dirty="0" smtClean="0">
                <a:latin typeface="Calibri"/>
              </a:rPr>
              <a:t>одговара </a:t>
            </a:r>
            <a:r>
              <a:rPr lang="en-US" b="1" dirty="0" smtClean="0"/>
              <a:t>t</a:t>
            </a:r>
            <a:r>
              <a:rPr lang="sr-Cyrl-RS" b="1" baseline="-25000" dirty="0" smtClean="0"/>
              <a:t>1/2</a:t>
            </a:r>
            <a:r>
              <a:rPr lang="sr-Cyrl-RS" b="1" dirty="0" smtClean="0"/>
              <a:t> </a:t>
            </a:r>
            <a:r>
              <a:rPr lang="sr-Cyrl-RS" dirty="0" smtClean="0"/>
              <a:t>, па равнотежно стање настаје након 4-5 времена полуелиминације!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Принцип равнотежног стања</a:t>
            </a:r>
            <a:br>
              <a:rPr lang="sr-Cyrl-RS" dirty="0" smtClean="0"/>
            </a:br>
            <a:r>
              <a:rPr lang="sr-Cyrl-RS" dirty="0" smtClean="0"/>
              <a:t>- ударна доза и доза одржавања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код лекова са дугим временом полуелиминације</a:t>
            </a:r>
            <a:r>
              <a:rPr lang="en-US" dirty="0" smtClean="0"/>
              <a:t>,</a:t>
            </a:r>
            <a:r>
              <a:rPr lang="sr-Cyrl-RS" dirty="0" smtClean="0"/>
              <a:t> равнотежно стање се може постићи брже ако се терапија започне тзв. </a:t>
            </a:r>
            <a:r>
              <a:rPr lang="sr-Cyrl-RS" u="sng" dirty="0" smtClean="0"/>
              <a:t>ударном дозом </a:t>
            </a:r>
            <a:r>
              <a:rPr lang="en-US" dirty="0" smtClean="0"/>
              <a:t>(LD, </a:t>
            </a:r>
            <a:r>
              <a:rPr lang="en-US" i="1" dirty="0" smtClean="0"/>
              <a:t>loading dose</a:t>
            </a:r>
            <a:r>
              <a:rPr lang="en-US" dirty="0" smtClean="0"/>
              <a:t>):</a:t>
            </a:r>
            <a:endParaRPr lang="sr-Cyrl-R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LD = C</a:t>
            </a:r>
            <a:r>
              <a:rPr lang="en-US" baseline="-25000" dirty="0" smtClean="0"/>
              <a:t>ss</a:t>
            </a:r>
            <a:r>
              <a:rPr lang="en-US" dirty="0" smtClean="0"/>
              <a:t> x Vd / F</a:t>
            </a: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lvl="1"/>
            <a:r>
              <a:rPr lang="sr-Cyrl-RS" dirty="0" smtClean="0"/>
              <a:t>ударна доза може се применити као једна или неколико почетних доза (следећа се израчунава као </a:t>
            </a:r>
            <a:r>
              <a:rPr lang="sr-Cyrl-RS" b="1" dirty="0" smtClean="0"/>
              <a:t>(</a:t>
            </a:r>
            <a:r>
              <a:rPr lang="en-US" b="1" dirty="0" smtClean="0"/>
              <a:t>C</a:t>
            </a:r>
            <a:r>
              <a:rPr lang="en-US" b="1" baseline="-25000" dirty="0" smtClean="0"/>
              <a:t>ss</a:t>
            </a:r>
            <a:r>
              <a:rPr lang="en-US" b="1" dirty="0" smtClean="0"/>
              <a:t> </a:t>
            </a:r>
            <a:r>
              <a:rPr lang="sr-Cyrl-RS" b="1" dirty="0" smtClean="0"/>
              <a:t>-</a:t>
            </a:r>
            <a:r>
              <a:rPr lang="en-US" b="1" dirty="0" smtClean="0"/>
              <a:t> C</a:t>
            </a:r>
            <a:r>
              <a:rPr lang="sr-Cyrl-RS" b="1" dirty="0" smtClean="0"/>
              <a:t>)</a:t>
            </a:r>
            <a:r>
              <a:rPr lang="en-US" b="1" dirty="0" smtClean="0"/>
              <a:t>x Vd / F</a:t>
            </a:r>
            <a:r>
              <a:rPr lang="sr-Cyrl-RS" dirty="0" smtClean="0"/>
              <a:t>, где је </a:t>
            </a:r>
            <a:r>
              <a:rPr lang="en-US" dirty="0" smtClean="0"/>
              <a:t>C</a:t>
            </a:r>
            <a:r>
              <a:rPr lang="sr-Cyrl-RS" dirty="0" smtClean="0"/>
              <a:t> измерена концентрација лека а </a:t>
            </a:r>
            <a:r>
              <a:rPr lang="en-US" dirty="0" smtClean="0"/>
              <a:t>C</a:t>
            </a:r>
            <a:r>
              <a:rPr lang="en-US" baseline="-25000" dirty="0" smtClean="0"/>
              <a:t>ss</a:t>
            </a:r>
            <a:r>
              <a:rPr lang="sr-Cyrl-RS" baseline="-25000" dirty="0" smtClean="0"/>
              <a:t> </a:t>
            </a:r>
            <a:r>
              <a:rPr lang="sr-Cyrl-RS" dirty="0" smtClean="0"/>
              <a:t>жељена)</a:t>
            </a:r>
          </a:p>
          <a:p>
            <a:pPr lvl="1"/>
            <a:r>
              <a:rPr lang="sr-Cyrl-RS" dirty="0" smtClean="0"/>
              <a:t>после ударне, терапија се наставља применом лека у стандардној дози којом се одржава равнотежно стање, због чега се назива се </a:t>
            </a:r>
            <a:r>
              <a:rPr lang="sr-Cyrl-RS" u="sng" dirty="0" smtClean="0"/>
              <a:t>доза одржавањ</a:t>
            </a:r>
            <a:r>
              <a:rPr lang="en-US" u="sng" dirty="0" smtClean="0"/>
              <a:t>a</a:t>
            </a:r>
            <a:endParaRPr lang="sr-Cyrl-RS" u="sng" dirty="0" smtClean="0"/>
          </a:p>
          <a:p>
            <a:pPr lvl="2"/>
            <a:r>
              <a:rPr lang="sr-Cyrl-RS" dirty="0" smtClean="0"/>
              <a:t>према </a:t>
            </a:r>
            <a:r>
              <a:rPr lang="en-US" dirty="0" err="1" smtClean="0"/>
              <a:t>Gaddum</a:t>
            </a:r>
            <a:r>
              <a:rPr lang="en-US" dirty="0" smtClean="0"/>
              <a:t>-</a:t>
            </a:r>
            <a:r>
              <a:rPr lang="sr-Cyrl-RS" dirty="0" smtClean="0"/>
              <a:t>овој формули, 90% концентрације лека у равнотежном стању постиже се за око 3,3 времена полуелиминације</a:t>
            </a:r>
            <a:r>
              <a:rPr lang="en-US" dirty="0" smtClean="0"/>
              <a:t> – </a:t>
            </a:r>
            <a:r>
              <a:rPr lang="sr-Cyrl-RS" dirty="0" smtClean="0"/>
              <a:t>тзв. </a:t>
            </a:r>
            <a:r>
              <a:rPr lang="sr-Cyrl-RS" b="1" dirty="0" smtClean="0"/>
              <a:t>плато ефекат</a:t>
            </a:r>
            <a:endParaRPr lang="sr-Cyrl-RS" b="1" u="sng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3635896" y="2984595"/>
            <a:ext cx="2160240" cy="36004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 bwMode="auto">
          <a:xfrm>
            <a:off x="6372200" y="1556792"/>
            <a:ext cx="1944216" cy="648072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3491880" y="5877272"/>
            <a:ext cx="360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t</a:t>
            </a:r>
            <a:endParaRPr lang="en-US" sz="2000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195736" y="6093296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1601905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6012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892480" cy="1143000"/>
          </a:xfrm>
        </p:spPr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3200" dirty="0" smtClean="0"/>
              <a:t> - после појединачне интравенске болус дозе -</a:t>
            </a:r>
            <a:endParaRPr lang="en-US" sz="32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4" y="2780928"/>
            <a:ext cx="493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86916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1979712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3491880" y="3861048"/>
            <a:ext cx="0" cy="237490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835696" y="2636912"/>
            <a:ext cx="10801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sz="2000" b="1" baseline="-25000" dirty="0" smtClean="0">
                <a:solidFill>
                  <a:srgbClr val="0000FF"/>
                </a:solidFill>
                <a:latin typeface="+mn-lt"/>
              </a:rPr>
              <a:t>0</a:t>
            </a:r>
            <a:r>
              <a:rPr lang="en-US" sz="2000" b="1" dirty="0" smtClean="0">
                <a:latin typeface="+mn-lt"/>
              </a:rPr>
              <a:t>=</a:t>
            </a:r>
            <a:r>
              <a:rPr lang="en-US" sz="2000" b="1" dirty="0" err="1" smtClean="0">
                <a:latin typeface="+mn-lt"/>
              </a:rPr>
              <a:t>C</a:t>
            </a:r>
            <a:r>
              <a:rPr lang="en-US" sz="2000" b="1" baseline="-25000" dirty="0" err="1" smtClean="0">
                <a:latin typeface="+mn-lt"/>
              </a:rPr>
              <a:t>max</a:t>
            </a:r>
            <a:endParaRPr lang="en-US" sz="2000" b="1" baseline="-25000" dirty="0" smtClean="0">
              <a:latin typeface="+mn-lt"/>
            </a:endParaRP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547565" y="5805488"/>
            <a:ext cx="10082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n-lt"/>
              </a:rPr>
              <a:t>t</a:t>
            </a:r>
            <a:r>
              <a:rPr lang="en-US" sz="2000" b="1" baseline="-25000" dirty="0" smtClean="0">
                <a:latin typeface="+mn-lt"/>
              </a:rPr>
              <a:t>0</a:t>
            </a:r>
            <a:r>
              <a:rPr lang="sr-Cyrl-RS" sz="2000" b="1" dirty="0" smtClean="0">
                <a:latin typeface="+mn-lt"/>
              </a:rPr>
              <a:t>=</a:t>
            </a:r>
            <a:r>
              <a:rPr lang="en-US" sz="2000" b="1" dirty="0" err="1" smtClean="0">
                <a:latin typeface="+mn-lt"/>
              </a:rPr>
              <a:t>t</a:t>
            </a:r>
            <a:r>
              <a:rPr lang="en-US" sz="2000" b="1" baseline="-25000" dirty="0" err="1" smtClean="0">
                <a:latin typeface="+mn-lt"/>
              </a:rPr>
              <a:t>max</a:t>
            </a:r>
            <a:endParaRPr lang="en-US" sz="2000" b="1" baseline="-25000" dirty="0" smtClean="0">
              <a:latin typeface="+mn-lt"/>
            </a:endParaRP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1979712" y="6237288"/>
            <a:ext cx="7200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3419872" y="4509120"/>
            <a:ext cx="51125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жељени ефекат</a:t>
            </a:r>
            <a:r>
              <a:rPr lang="en-US" sz="1800" dirty="0" smtClean="0">
                <a:latin typeface="+mn-lt"/>
              </a:rPr>
              <a:t> (</a:t>
            </a:r>
            <a:r>
              <a:rPr lang="en-US" sz="1800" i="1" dirty="0" smtClean="0">
                <a:latin typeface="+mn-lt"/>
              </a:rPr>
              <a:t>minimum effective concentration, MEC) 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2699792" y="2420888"/>
            <a:ext cx="4968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нежељени ефекат</a:t>
            </a:r>
            <a:r>
              <a:rPr lang="en-US" sz="1800" dirty="0" smtClean="0">
                <a:latin typeface="+mn-lt"/>
              </a:rPr>
              <a:t> (</a:t>
            </a:r>
            <a:r>
              <a:rPr lang="en-US" sz="1800" i="1" dirty="0" smtClean="0">
                <a:latin typeface="+mn-lt"/>
              </a:rPr>
              <a:t>minimum toxic concentration, MTC 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6876256" y="2780928"/>
            <a:ext cx="0" cy="2088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6732240" y="3573016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 rot="16200000">
            <a:off x="-671842" y="3523623"/>
            <a:ext cx="4320479" cy="38681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</a:t>
            </a:r>
            <a:r>
              <a:rPr kumimoji="0" lang="en-US" sz="2000" dirty="0" smtClean="0">
                <a:latin typeface="Arial" pitchFamily="34" charset="0"/>
              </a:rPr>
              <a:t> </a:t>
            </a:r>
            <a:r>
              <a:rPr kumimoji="0" lang="sr-Cyrl-RS" sz="2000" dirty="0" smtClean="0">
                <a:latin typeface="Arial" pitchFamily="34" charset="0"/>
              </a:rPr>
              <a:t>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46" name="Arc 45"/>
          <p:cNvSpPr/>
          <p:nvPr/>
        </p:nvSpPr>
        <p:spPr bwMode="auto">
          <a:xfrm rot="10800000">
            <a:off x="1979712" y="-225120"/>
            <a:ext cx="5328592" cy="6048672"/>
          </a:xfrm>
          <a:prstGeom prst="arc">
            <a:avLst>
              <a:gd name="adj1" fmla="val 16200000"/>
              <a:gd name="adj2" fmla="val 28623"/>
            </a:avLst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43608" y="522920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C</a:t>
            </a:r>
            <a:endParaRPr lang="en-US" sz="2000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44208" y="162880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C</a:t>
            </a:r>
            <a:r>
              <a:rPr lang="sr-Latn-C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C</a:t>
            </a:r>
            <a:r>
              <a:rPr lang="en-US" baseline="-30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e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solidFill>
                  <a:srgbClr val="0000FF"/>
                </a:solidFill>
                <a:cs typeface="Times New Roman" pitchFamily="18" charset="0"/>
              </a:rPr>
              <a:t>k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</a:rPr>
              <a:t>t</a:t>
            </a:r>
            <a:endParaRPr lang="sr-Cyrl-RS" dirty="0" smtClean="0">
              <a:solidFill>
                <a:srgbClr val="0000FF"/>
              </a:solidFill>
            </a:endParaRPr>
          </a:p>
        </p:txBody>
      </p:sp>
      <p:sp>
        <p:nvSpPr>
          <p:cNvPr id="50" name="Line 28"/>
          <p:cNvSpPr>
            <a:spLocks noChangeShapeType="1"/>
          </p:cNvSpPr>
          <p:nvPr/>
        </p:nvSpPr>
        <p:spPr bwMode="auto">
          <a:xfrm>
            <a:off x="1763688" y="5535162"/>
            <a:ext cx="4968875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77969"/>
            <a:ext cx="6912768" cy="3483279"/>
          </a:xfrm>
          <a:prstGeom prst="rect">
            <a:avLst/>
          </a:prstGeom>
          <a:noFill/>
        </p:spPr>
      </p:pic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1241052" y="340940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347864" y="6021288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18968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18968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18968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18968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18968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18968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253183" y="5842000"/>
            <a:ext cx="694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682213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257944" y="2132856"/>
            <a:ext cx="6840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7992236" y="2132856"/>
            <a:ext cx="0" cy="2520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7596336" y="3070701"/>
            <a:ext cx="1331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>
            <a:off x="2141658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3032649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3878815" y="400528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>
            <a:off x="4733946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5598042" y="400528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1763688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2627784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2t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3563888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3t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4427984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4t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5220072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5t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9" name="Rectangle 18"/>
          <p:cNvSpPr>
            <a:spLocks noGrp="1" noChangeArrowheads="1"/>
          </p:cNvSpPr>
          <p:nvPr>
            <p:ph type="title"/>
          </p:nvPr>
        </p:nvSpPr>
        <p:spPr>
          <a:xfrm>
            <a:off x="323528" y="304800"/>
            <a:ext cx="8568952" cy="1143000"/>
          </a:xfrm>
        </p:spPr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3200" dirty="0" smtClean="0"/>
              <a:t> - после поновљене интравенске болус дозе -</a:t>
            </a:r>
            <a:endParaRPr lang="en-US" sz="3200" dirty="0"/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2195736" y="6237312"/>
            <a:ext cx="864000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1" name="Text Box 33"/>
          <p:cNvSpPr txBox="1">
            <a:spLocks noChangeArrowheads="1"/>
          </p:cNvSpPr>
          <p:nvPr/>
        </p:nvSpPr>
        <p:spPr bwMode="auto">
          <a:xfrm>
            <a:off x="2267099" y="6237312"/>
            <a:ext cx="720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000" b="1" dirty="0" smtClean="0">
                <a:latin typeface="Calibri"/>
              </a:rPr>
              <a:t>τ</a:t>
            </a:r>
            <a:endParaRPr lang="en-US" sz="2000" b="1" dirty="0">
              <a:latin typeface="+mj-lt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2150623" y="5652283"/>
            <a:ext cx="720080" cy="14401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1997642" y="3339062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2879668" y="5085184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7173253" y="2186934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7983559" y="4544980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2987824" y="508518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min2</a:t>
            </a:r>
            <a:endParaRPr lang="en-US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63688" y="285293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max2</a:t>
            </a:r>
            <a:endParaRPr lang="en-US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123728" y="515719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FF3300"/>
                </a:solidFill>
                <a:latin typeface="+mn-lt"/>
              </a:rPr>
              <a:t>min1</a:t>
            </a:r>
            <a:endParaRPr lang="en-US" b="1" baseline="-25000" dirty="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04248" y="170080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maxn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56376" y="40770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minn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372200" y="2204864"/>
            <a:ext cx="864096" cy="40324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88224" y="544522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24" y="414036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68" name="Line 29"/>
          <p:cNvSpPr>
            <a:spLocks noChangeShapeType="1"/>
          </p:cNvSpPr>
          <p:nvPr/>
        </p:nvSpPr>
        <p:spPr bwMode="auto">
          <a:xfrm>
            <a:off x="7308304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69" name="Text Box 33"/>
          <p:cNvSpPr txBox="1">
            <a:spLocks noChangeArrowheads="1"/>
          </p:cNvSpPr>
          <p:nvPr/>
        </p:nvSpPr>
        <p:spPr bwMode="auto">
          <a:xfrm>
            <a:off x="6948264" y="5805264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nt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70" name="Line 26"/>
          <p:cNvSpPr>
            <a:spLocks noChangeShapeType="1"/>
          </p:cNvSpPr>
          <p:nvPr/>
        </p:nvSpPr>
        <p:spPr bwMode="auto">
          <a:xfrm flipH="1" flipV="1">
            <a:off x="1259632" y="3356992"/>
            <a:ext cx="5256000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45024"/>
            <a:ext cx="8640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18968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253183" y="1844824"/>
            <a:ext cx="0" cy="4032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259532" y="4653136"/>
            <a:ext cx="691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" name="Line 26"/>
          <p:cNvSpPr>
            <a:spLocks noChangeShapeType="1"/>
          </p:cNvSpPr>
          <p:nvPr/>
        </p:nvSpPr>
        <p:spPr bwMode="auto">
          <a:xfrm flipH="1" flipV="1">
            <a:off x="1259632" y="5085184"/>
            <a:ext cx="5256000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2" name="Line 26"/>
          <p:cNvSpPr>
            <a:spLocks noChangeShapeType="1"/>
          </p:cNvSpPr>
          <p:nvPr/>
        </p:nvSpPr>
        <p:spPr bwMode="auto">
          <a:xfrm flipH="1" flipV="1">
            <a:off x="1259632" y="5625388"/>
            <a:ext cx="5256000" cy="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1115616" y="3933056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1187624" y="3429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FF3300"/>
                </a:solidFill>
                <a:latin typeface="+mn-lt"/>
              </a:rPr>
              <a:t>max1</a:t>
            </a:r>
            <a:endParaRPr lang="en-US" b="1" baseline="-25000" dirty="0">
              <a:solidFill>
                <a:srgbClr val="FF3300"/>
              </a:solidFill>
              <a:latin typeface="+mn-lt"/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2015572" y="5625388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 rot="16200000">
            <a:off x="4951040" y="4282479"/>
            <a:ext cx="28719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max2 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= 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max1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 + 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min1</a:t>
            </a:r>
            <a:endParaRPr lang="en-US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228184" y="3140968"/>
            <a:ext cx="432048" cy="2664296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712968" cy="1143000"/>
          </a:xfrm>
        </p:spPr>
        <p:txBody>
          <a:bodyPr/>
          <a:lstStyle/>
          <a:p>
            <a:r>
              <a:rPr lang="sr-Cyrl-RS" dirty="0" smtClean="0"/>
              <a:t>Поновљено интравенско дозирање </a:t>
            </a:r>
            <a:br>
              <a:rPr lang="sr-Cyrl-RS" dirty="0" smtClean="0"/>
            </a:br>
            <a:r>
              <a:rPr lang="sr-Cyrl-RS" dirty="0" smtClean="0"/>
              <a:t>- принцип суперпозиције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Код лекова који се примењују као интравенски болус а елиминишу по кинетици првог реда, концентрација лека након поновљеног дозирања може се предвидети на основу концентрације лека измерене након примене јединичне дозе применом принципа суперпозиције</a:t>
            </a:r>
            <a:endParaRPr lang="en-US" dirty="0" smtClean="0"/>
          </a:p>
          <a:p>
            <a:pPr lvl="1"/>
            <a:r>
              <a:rPr lang="sr-Cyrl-RS" dirty="0" smtClean="0"/>
              <a:t>у равнотежном стању од интереса је одредити максималну и минималну концентрацију лека, како би се проверило да ли концентрација лека осцилира унутар терапијског опсега</a:t>
            </a:r>
          </a:p>
          <a:p>
            <a:r>
              <a:rPr lang="sr-Cyrl-RS" u="sng" dirty="0" smtClean="0"/>
              <a:t>Принцип суперпозиције</a:t>
            </a:r>
            <a:r>
              <a:rPr lang="sr-Cyrl-RS" dirty="0" smtClean="0"/>
              <a:t> подразумева да ће, пошто се фракција лека која се елиминише у јединици времена не мења, кинетика сваке појединалне дозе бити независна од осталих, тј да ће крива концентрација/време изгледати исто након сваке нове дозе, само што ће се концентрације повећавати због нагомилавања тј акумулације лека</a:t>
            </a:r>
            <a:r>
              <a:rPr lang="en-US" dirty="0" smtClean="0"/>
              <a:t>: </a:t>
            </a:r>
            <a:r>
              <a:rPr lang="sr-Cyrl-RS" dirty="0" smtClean="0"/>
              <a:t> </a:t>
            </a:r>
            <a:r>
              <a:rPr lang="en-US" b="1" dirty="0" smtClean="0"/>
              <a:t>C</a:t>
            </a:r>
            <a:r>
              <a:rPr lang="en-US" b="1" baseline="-25000" dirty="0" smtClean="0"/>
              <a:t>max2 </a:t>
            </a:r>
            <a:r>
              <a:rPr lang="en-US" b="1" dirty="0" smtClean="0"/>
              <a:t>= C</a:t>
            </a:r>
            <a:r>
              <a:rPr lang="en-US" b="1" baseline="-25000" dirty="0" smtClean="0"/>
              <a:t>max1</a:t>
            </a:r>
            <a:r>
              <a:rPr lang="en-US" b="1" dirty="0" smtClean="0"/>
              <a:t> + C</a:t>
            </a:r>
            <a:r>
              <a:rPr lang="en-US" b="1" baseline="-25000" dirty="0" smtClean="0"/>
              <a:t>min1</a:t>
            </a:r>
            <a:endParaRPr lang="sr-Cyrl-RS" b="1" dirty="0" smtClean="0"/>
          </a:p>
          <a:p>
            <a:r>
              <a:rPr lang="sr-Cyrl-RS" dirty="0" smtClean="0"/>
              <a:t>Полази се од основне једначине за израчунавање концентрације лека у крви након интравенске примене:</a:t>
            </a:r>
          </a:p>
          <a:p>
            <a:pPr algn="ctr">
              <a:buNone/>
            </a:pPr>
            <a:r>
              <a:rPr lang="en-US" sz="3100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sr-Latn-CS" sz="3100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3100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sz="3100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3100" b="1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sz="3100" b="1" baseline="-30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sz="3100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100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sz="31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3100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31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100" b="1" baseline="30000" dirty="0" smtClean="0">
                <a:ea typeface="新細明體" pitchFamily="18" charset="-120"/>
                <a:cs typeface="Times New Roman" pitchFamily="18" charset="0"/>
              </a:rPr>
              <a:t>t</a:t>
            </a:r>
            <a:endParaRPr lang="sr-Cyrl-RS" sz="3100" b="1" dirty="0" smtClean="0"/>
          </a:p>
          <a:p>
            <a:pPr lvl="1"/>
            <a:r>
              <a:rPr lang="sr-Cyrl-RS" dirty="0" smtClean="0"/>
              <a:t>где је </a:t>
            </a:r>
            <a:r>
              <a:rPr lang="en-US" dirty="0" smtClean="0"/>
              <a:t>C</a:t>
            </a:r>
            <a:r>
              <a:rPr lang="sr-Cyrl-RS" baseline="-25000" dirty="0" smtClean="0"/>
              <a:t>0</a:t>
            </a:r>
            <a:r>
              <a:rPr lang="en-US" dirty="0" smtClean="0"/>
              <a:t> </a:t>
            </a:r>
            <a:r>
              <a:rPr lang="sr-Cyrl-RS" dirty="0" smtClean="0"/>
              <a:t>максимална концентрација лека (измерена одмах након интравенске примене), </a:t>
            </a:r>
            <a:r>
              <a:rPr lang="en-US" dirty="0" smtClean="0"/>
              <a:t>k</a:t>
            </a:r>
            <a:r>
              <a:rPr lang="sr-Cyrl-RS" dirty="0" smtClean="0"/>
              <a:t> константа елиминације лека, а </a:t>
            </a:r>
            <a:r>
              <a:rPr lang="en-US" dirty="0" smtClean="0"/>
              <a:t>t </a:t>
            </a:r>
            <a:r>
              <a:rPr lang="sr-Cyrl-RS" dirty="0" smtClean="0"/>
              <a:t>време за које се постигне концентрација коју желимо да израчунамо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суперпозиције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-</a:t>
            </a:r>
            <a:r>
              <a:rPr lang="en-US" dirty="0" smtClean="0"/>
              <a:t> </a:t>
            </a:r>
            <a:r>
              <a:rPr lang="sr-Cyrl-RS" dirty="0" smtClean="0"/>
              <a:t>израчунавање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828092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C</a:t>
            </a:r>
            <a:r>
              <a:rPr lang="sr-Latn-C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b="1" baseline="-30000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b="1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solidFill>
                  <a:srgbClr val="0000FF"/>
                </a:solidFill>
                <a:ea typeface="新細明體" pitchFamily="18" charset="-120"/>
                <a:cs typeface="Times New Roman" pitchFamily="18" charset="0"/>
              </a:rPr>
              <a:t>t 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→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min1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b="1" baseline="-30000" dirty="0" smtClean="0">
                <a:ea typeface="新細明體" pitchFamily="18" charset="-120"/>
                <a:cs typeface="Times New Roman" pitchFamily="18" charset="0"/>
              </a:rPr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sr-Cyrl-RS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</a:rPr>
              <a:t>max2 </a:t>
            </a:r>
            <a:r>
              <a:rPr lang="en-US" b="1" dirty="0" smtClean="0">
                <a:solidFill>
                  <a:srgbClr val="0000FF"/>
                </a:solidFill>
              </a:rPr>
              <a:t>= C</a:t>
            </a:r>
            <a:r>
              <a:rPr lang="en-US" b="1" baseline="-25000" dirty="0" smtClean="0">
                <a:solidFill>
                  <a:srgbClr val="0000FF"/>
                </a:solidFill>
              </a:rPr>
              <a:t>max1</a:t>
            </a:r>
            <a:r>
              <a:rPr lang="en-US" b="1" dirty="0" smtClean="0">
                <a:solidFill>
                  <a:srgbClr val="0000FF"/>
                </a:solidFill>
              </a:rPr>
              <a:t> + C</a:t>
            </a:r>
            <a:r>
              <a:rPr lang="en-US" b="1" baseline="-25000" dirty="0" smtClean="0">
                <a:solidFill>
                  <a:srgbClr val="0000FF"/>
                </a:solidFill>
              </a:rPr>
              <a:t>min1</a:t>
            </a:r>
            <a:r>
              <a:rPr lang="sr-Cyrl-RS" b="1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→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/>
              <a:t>C</a:t>
            </a:r>
            <a:r>
              <a:rPr lang="en-US" baseline="-25000" dirty="0" smtClean="0"/>
              <a:t>max2 </a:t>
            </a:r>
            <a:r>
              <a:rPr lang="en-US" dirty="0" smtClean="0"/>
              <a:t>= C</a:t>
            </a:r>
            <a:r>
              <a:rPr lang="en-US" baseline="-25000" dirty="0" smtClean="0"/>
              <a:t>max1</a:t>
            </a:r>
            <a:r>
              <a:rPr lang="en-US" dirty="0" smtClean="0"/>
              <a:t> +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baseline="-30000" dirty="0" smtClean="0">
                <a:ea typeface="新細明體" pitchFamily="18" charset="-120"/>
                <a:cs typeface="Times New Roman" pitchFamily="18" charset="0"/>
              </a:rPr>
              <a:t>max1</a:t>
            </a:r>
            <a:r>
              <a:rPr lang="en-US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sr-Cyrl-RS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ea typeface="YUDutchR" charset="0"/>
                <a:cs typeface="Times New Roman" pitchFamily="18" charset="0"/>
              </a:rPr>
              <a:t>				C</a:t>
            </a:r>
            <a:r>
              <a:rPr lang="en-US" baseline="-25000" dirty="0" smtClean="0">
                <a:ea typeface="YUDutchR" charset="0"/>
                <a:cs typeface="Times New Roman" pitchFamily="18" charset="0"/>
              </a:rPr>
              <a:t>max2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/>
              <a:t>C</a:t>
            </a:r>
            <a:r>
              <a:rPr lang="en-US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</a:t>
            </a:r>
            <a:r>
              <a:rPr lang="en-US" dirty="0" smtClean="0"/>
              <a:t>(1 +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) →</a:t>
            </a:r>
          </a:p>
          <a:p>
            <a:pPr>
              <a:buNone/>
            </a:pPr>
            <a:r>
              <a:rPr lang="en-US" dirty="0" smtClean="0">
                <a:ea typeface="YUDutchR" charset="0"/>
                <a:cs typeface="Times New Roman" pitchFamily="18" charset="0"/>
              </a:rPr>
              <a:t>		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→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maxn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/>
              <a:t>C</a:t>
            </a:r>
            <a:r>
              <a:rPr lang="en-US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</a:t>
            </a:r>
            <a:r>
              <a:rPr lang="en-US" dirty="0" smtClean="0"/>
              <a:t>(1 +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dirty="0" smtClean="0"/>
              <a:t>+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2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dirty="0" smtClean="0"/>
              <a:t>+ … +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(n-1)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)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ea typeface="YUDutchR" charset="0"/>
                <a:cs typeface="Times New Roman" pitchFamily="18" charset="0"/>
              </a:rPr>
              <a:t>			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/>
              <a:t>C</a:t>
            </a:r>
            <a:r>
              <a:rPr lang="en-US" b="1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 </a:t>
            </a:r>
            <a:r>
              <a:rPr lang="en-US" b="1" baseline="30000" dirty="0" smtClean="0">
                <a:solidFill>
                  <a:srgbClr val="FF3300"/>
                </a:solidFill>
              </a:rPr>
              <a:t>*</a:t>
            </a:r>
            <a:endParaRPr lang="en-US" dirty="0" smtClean="0">
              <a:ea typeface="YUDutchR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smtClean="0">
                <a:ea typeface="YUDutchR" charset="0"/>
                <a:cs typeface="Times New Roman" pitchFamily="18" charset="0"/>
              </a:rPr>
              <a:t>min1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baseline="-30000" dirty="0" smtClean="0">
                <a:ea typeface="新細明體" pitchFamily="18" charset="-120"/>
                <a:cs typeface="Times New Roman" pitchFamily="18" charset="0"/>
              </a:rPr>
              <a:t>max1</a:t>
            </a:r>
            <a:r>
              <a:rPr lang="en-US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→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minn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baseline="-30000" dirty="0" err="1" smtClean="0">
                <a:ea typeface="新細明體" pitchFamily="18" charset="-120"/>
                <a:cs typeface="Times New Roman" pitchFamily="18" charset="0"/>
              </a:rPr>
              <a:t>maxn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→</a:t>
            </a:r>
          </a:p>
          <a:p>
            <a:pPr>
              <a:buNone/>
            </a:pP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			→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/>
              <a:t>C</a:t>
            </a:r>
            <a:r>
              <a:rPr lang="en-US" b="1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[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  </a:t>
            </a:r>
            <a:r>
              <a:rPr lang="en-US" b="1" baseline="30000" dirty="0" smtClean="0">
                <a:solidFill>
                  <a:srgbClr val="FF3300"/>
                </a:solidFill>
                <a:ea typeface="新細明體" pitchFamily="18" charset="-120"/>
                <a:cs typeface="Times New Roman" pitchFamily="18" charset="0"/>
              </a:rPr>
              <a:t>*</a:t>
            </a:r>
          </a:p>
          <a:p>
            <a:pPr>
              <a:buNone/>
            </a:pP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V</a:t>
            </a:r>
            <a:r>
              <a:rPr lang="en-US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= D / C</a:t>
            </a:r>
            <a:r>
              <a:rPr lang="en-US" baseline="-25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→ C</a:t>
            </a:r>
            <a:r>
              <a:rPr lang="en-US" baseline="-25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= D / V</a:t>
            </a:r>
            <a:r>
              <a:rPr lang="en-US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→ </a:t>
            </a:r>
            <a:r>
              <a:rPr lang="en-US" dirty="0" smtClean="0"/>
              <a:t>C</a:t>
            </a:r>
            <a:r>
              <a:rPr lang="en-US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= D / V</a:t>
            </a:r>
            <a:r>
              <a:rPr lang="en-US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			→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sr-Cyrl-R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)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 </a:t>
            </a:r>
            <a:r>
              <a:rPr lang="en-US" b="1" baseline="30000" dirty="0" smtClean="0">
                <a:solidFill>
                  <a:srgbClr val="FF3300"/>
                </a:solidFill>
              </a:rPr>
              <a:t>* </a:t>
            </a:r>
            <a:endParaRPr lang="sr-Cyrl-RS" b="1" baseline="30000" dirty="0" smtClean="0">
              <a:solidFill>
                <a:srgbClr val="FF3300"/>
              </a:solidFill>
            </a:endParaRPr>
          </a:p>
          <a:p>
            <a:pPr>
              <a:buNone/>
            </a:pPr>
            <a:r>
              <a:rPr lang="sr-Cyrl-RS" b="1" dirty="0" smtClean="0">
                <a:ea typeface="YUDutchR" charset="0"/>
                <a:cs typeface="Times New Roman" pitchFamily="18" charset="0"/>
              </a:rPr>
              <a:t>			    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sr-Cyrl-R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)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[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  </a:t>
            </a:r>
            <a:r>
              <a:rPr lang="sr-Cyrl-RS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Cyrl-RS" b="1" baseline="30000" dirty="0" smtClean="0">
                <a:solidFill>
                  <a:srgbClr val="FF3300"/>
                </a:solidFill>
                <a:ea typeface="新細明體" pitchFamily="18" charset="-120"/>
                <a:cs typeface="Times New Roman" pitchFamily="18" charset="0"/>
              </a:rPr>
              <a:t>*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sr-Cyrl-RS" b="1" baseline="30000" dirty="0" smtClean="0">
              <a:ea typeface="新細明體" pitchFamily="18" charset="-120"/>
              <a:cs typeface="Times New Roman" pitchFamily="18" charset="0"/>
            </a:endParaRPr>
          </a:p>
          <a:p>
            <a:pPr>
              <a:buNone/>
            </a:pPr>
            <a:endParaRPr lang="sr-Cyrl-RS" b="1" baseline="30000" dirty="0" smtClean="0">
              <a:ea typeface="新細明體" pitchFamily="18" charset="-120"/>
              <a:cs typeface="Times New Roman" pitchFamily="18" charset="0"/>
            </a:endParaRPr>
          </a:p>
          <a:p>
            <a:pPr>
              <a:buNone/>
            </a:pPr>
            <a:r>
              <a:rPr lang="en-US" sz="2000" baseline="30000" dirty="0" smtClean="0">
                <a:solidFill>
                  <a:srgbClr val="FF3300"/>
                </a:solidFill>
                <a:ea typeface="新細明體" pitchFamily="18" charset="-120"/>
                <a:cs typeface="Times New Roman" pitchFamily="18" charset="0"/>
              </a:rPr>
              <a:t>* </a:t>
            </a:r>
            <a:r>
              <a:rPr lang="en-US" sz="2000" dirty="0" smtClean="0">
                <a:solidFill>
                  <a:srgbClr val="FF3300"/>
                </a:solidFill>
                <a:ea typeface="新細明體" pitchFamily="18" charset="-120"/>
                <a:cs typeface="Times New Roman" pitchFamily="18" charset="0"/>
              </a:rPr>
              <a:t>- </a:t>
            </a:r>
            <a:r>
              <a:rPr lang="sr-Cyrl-RS" sz="2000" dirty="0" smtClean="0">
                <a:solidFill>
                  <a:srgbClr val="FF3300"/>
                </a:solidFill>
                <a:ea typeface="新細明體" pitchFamily="18" charset="-120"/>
                <a:cs typeface="Times New Roman" pitchFamily="18" charset="0"/>
              </a:rPr>
              <a:t>број доза</a:t>
            </a:r>
            <a:r>
              <a:rPr lang="sr-Cyrl-RS" sz="2000" dirty="0" smtClean="0">
                <a:ea typeface="新細明體" pitchFamily="18" charset="-120"/>
                <a:cs typeface="Times New Roman" pitchFamily="18" charset="0"/>
              </a:rPr>
              <a:t> (важи и ако равнотежно стање још није постигнуто!)</a:t>
            </a:r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683568" y="1556792"/>
            <a:ext cx="1440160" cy="432048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83568" y="2033953"/>
            <a:ext cx="2520280" cy="386935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83768" y="3356992"/>
            <a:ext cx="453650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3568" y="4653136"/>
            <a:ext cx="1440160" cy="432048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43808" y="4221088"/>
            <a:ext cx="525658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843808" y="5103402"/>
            <a:ext cx="4824536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843808" y="5589240"/>
            <a:ext cx="561662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суперпозиције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-</a:t>
            </a:r>
            <a:r>
              <a:rPr lang="en-US" dirty="0" smtClean="0"/>
              <a:t> </a:t>
            </a:r>
            <a:r>
              <a:rPr lang="sr-Cyrl-RS" dirty="0" smtClean="0"/>
              <a:t>фактор акумулације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C</a:t>
            </a:r>
            <a:r>
              <a:rPr lang="sr-Latn-C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C</a:t>
            </a:r>
            <a:r>
              <a:rPr lang="en-US" b="1" baseline="-30000" dirty="0" smtClean="0">
                <a:solidFill>
                  <a:srgbClr val="0000FF"/>
                </a:solidFill>
                <a:cs typeface="Times New Roman" pitchFamily="18" charset="0"/>
              </a:rPr>
              <a:t>0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e</a:t>
            </a:r>
            <a:r>
              <a:rPr lang="en-US" b="1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solidFill>
                  <a:srgbClr val="0000FF"/>
                </a:solidFill>
                <a:cs typeface="Times New Roman" pitchFamily="18" charset="0"/>
              </a:rPr>
              <a:t>k</a:t>
            </a:r>
            <a:r>
              <a:rPr lang="en-US" b="1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solidFill>
                  <a:srgbClr val="0000FF"/>
                </a:solidFill>
                <a:cs typeface="Times New Roman" pitchFamily="18" charset="0"/>
              </a:rPr>
              <a:t>t</a:t>
            </a:r>
            <a:r>
              <a:rPr lang="sr-Cyrl-RS" b="1" baseline="3000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b="1" baseline="30000" dirty="0" smtClean="0">
                <a:solidFill>
                  <a:srgbClr val="0000FF"/>
                </a:solidFill>
                <a:cs typeface="Times New Roman" pitchFamily="18" charset="0"/>
              </a:rPr>
              <a:t>     	</a:t>
            </a:r>
            <a:r>
              <a:rPr lang="en-US" dirty="0" smtClean="0">
                <a:cs typeface="Times New Roman" pitchFamily="18" charset="0"/>
              </a:rPr>
              <a:t>vs.</a:t>
            </a:r>
            <a:r>
              <a:rPr lang="en-US" dirty="0" smtClean="0"/>
              <a:t>   	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/>
              <a:t>C</a:t>
            </a:r>
            <a:r>
              <a:rPr lang="en-US" b="1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</a:t>
            </a:r>
            <a:endParaRPr lang="en-US" dirty="0" smtClean="0">
              <a:ea typeface="YUDutchR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				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minn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/>
              <a:t>C</a:t>
            </a:r>
            <a:r>
              <a:rPr lang="en-US" b="1" baseline="-25000" dirty="0" smtClean="0"/>
              <a:t>max1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 [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="1" baseline="30000" dirty="0" smtClean="0">
              <a:ea typeface="新細明體" pitchFamily="18" charset="-120"/>
              <a:cs typeface="Times New Roman" pitchFamily="18" charset="0"/>
            </a:endParaRPr>
          </a:p>
          <a:p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  <a:r>
              <a:rPr lang="sr-Cyrl-RS" dirty="0" smtClean="0"/>
              <a:t>представља </a:t>
            </a:r>
            <a:r>
              <a:rPr lang="sr-Cyrl-RS" u="sng" dirty="0" smtClean="0">
                <a:ea typeface="新細明體" pitchFamily="18" charset="-120"/>
                <a:cs typeface="Times New Roman" pitchFamily="18" charset="0"/>
              </a:rPr>
              <a:t>фактор акумулације</a:t>
            </a:r>
            <a:r>
              <a:rPr lang="en-US" u="sng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(</a:t>
            </a:r>
            <a:r>
              <a:rPr lang="en-US" i="1" dirty="0" err="1" smtClean="0"/>
              <a:t>cumulation</a:t>
            </a:r>
            <a:r>
              <a:rPr lang="en-US" i="1" dirty="0" smtClean="0"/>
              <a:t> factor</a:t>
            </a:r>
            <a:r>
              <a:rPr lang="sr-Cyrl-RS" i="1" dirty="0" smtClean="0"/>
              <a:t>, </a:t>
            </a:r>
            <a:r>
              <a:rPr lang="en-US" i="1" dirty="0" smtClean="0"/>
              <a:t>CF</a:t>
            </a:r>
            <a:r>
              <a:rPr lang="en-US" dirty="0" smtClean="0"/>
              <a:t>)</a:t>
            </a:r>
            <a:endParaRPr lang="sr-Cyrl-RS" dirty="0" smtClean="0"/>
          </a:p>
          <a:p>
            <a:pPr lvl="2"/>
            <a:r>
              <a:rPr lang="sr-Cyrl-RS" dirty="0" smtClean="0"/>
              <a:t>у литератури се означава и са </a:t>
            </a:r>
            <a:r>
              <a:rPr lang="en-US" dirty="0" smtClean="0"/>
              <a:t>R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 lvl="1"/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повезује концентрацију лека након примене </a:t>
            </a:r>
            <a:r>
              <a:rPr lang="en-US" i="1" dirty="0" smtClean="0">
                <a:ea typeface="新細明體" pitchFamily="18" charset="-120"/>
                <a:cs typeface="Times New Roman" pitchFamily="18" charset="0"/>
              </a:rPr>
              <a:t>n</a:t>
            </a:r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 доза са концентрацијом лека измереном након примене једне дозе</a:t>
            </a:r>
          </a:p>
          <a:p>
            <a:pPr lvl="2"/>
            <a:r>
              <a:rPr lang="sr-Cyrl-RS" dirty="0" smtClean="0">
                <a:cs typeface="Times New Roman" pitchFamily="18" charset="0"/>
              </a:rPr>
              <a:t>израчунава се на основу познатих вредности константе елиминације, броја доза и дозног интервала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 lvl="1"/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представља број већи од 1 и показује колико ће се концентрација лека повећати након примене </a:t>
            </a:r>
            <a:r>
              <a:rPr lang="en-US" i="1" dirty="0" smtClean="0">
                <a:ea typeface="新細明體" pitchFamily="18" charset="-120"/>
                <a:cs typeface="Times New Roman" pitchFamily="18" charset="0"/>
              </a:rPr>
              <a:t>n</a:t>
            </a:r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 доза у поређењу са концентрацијом након прве дозе</a:t>
            </a:r>
          </a:p>
          <a:p>
            <a:pPr lvl="2"/>
            <a:r>
              <a:rPr lang="sr-Cyrl-RS" dirty="0" smtClean="0">
                <a:cs typeface="Times New Roman" pitchFamily="18" charset="0"/>
              </a:rPr>
              <a:t>ако је дозни интервал много већи од времена полуелиминације, нема акумулације лека, па ће концентрација након примене сваке наредне дозе бити иста као након примене прве дозе </a:t>
            </a:r>
            <a:endParaRPr lang="en-US" dirty="0" smtClean="0">
              <a:cs typeface="Times New Roman" pitchFamily="18" charset="0"/>
            </a:endParaRPr>
          </a:p>
          <a:p>
            <a:pPr lvl="3"/>
            <a:r>
              <a:rPr lang="sr-Cyrl-RS" dirty="0" smtClean="0">
                <a:cs typeface="Times New Roman" pitchFamily="18" charset="0"/>
              </a:rPr>
              <a:t>нпр. гентамицин: </a:t>
            </a:r>
            <a:r>
              <a:rPr lang="en-US" dirty="0" smtClean="0">
                <a:cs typeface="Times New Roman" pitchFamily="18" charset="0"/>
              </a:rPr>
              <a:t>t</a:t>
            </a:r>
            <a:r>
              <a:rPr lang="en-US" baseline="-25000" dirty="0" smtClean="0">
                <a:cs typeface="Times New Roman" pitchFamily="18" charset="0"/>
              </a:rPr>
              <a:t>1/2</a:t>
            </a:r>
            <a:r>
              <a:rPr lang="en-US" dirty="0" smtClean="0">
                <a:cs typeface="Times New Roman" pitchFamily="18" charset="0"/>
              </a:rPr>
              <a:t>=1,5h, </a:t>
            </a:r>
            <a:r>
              <a:rPr lang="el-GR" dirty="0" smtClean="0">
                <a:latin typeface="Calibri"/>
                <a:cs typeface="Times New Roman" pitchFamily="18" charset="0"/>
              </a:rPr>
              <a:t>τ</a:t>
            </a:r>
            <a:r>
              <a:rPr lang="en-US" dirty="0" smtClean="0">
                <a:latin typeface="Calibri"/>
                <a:cs typeface="Times New Roman" pitchFamily="18" charset="0"/>
              </a:rPr>
              <a:t>=24h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 algn="r">
              <a:buNone/>
            </a:pPr>
            <a:endParaRPr lang="sr-Cyrl-RS" sz="2000" baseline="30000" dirty="0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076056" y="1484784"/>
            <a:ext cx="2592000" cy="936104"/>
          </a:xfrm>
          <a:prstGeom prst="roundRect">
            <a:avLst/>
          </a:prstGeom>
          <a:noFill/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-</a:t>
            </a:r>
            <a:r>
              <a:rPr lang="en-US" dirty="0" smtClean="0"/>
              <a:t> </a:t>
            </a:r>
            <a:r>
              <a:rPr lang="sr-Cyrl-RS" dirty="0" smtClean="0"/>
              <a:t>фактор акумулације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80920" cy="4752528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Након примене великог броја доза, тј кад се </a:t>
            </a:r>
            <a:r>
              <a:rPr lang="en-US" dirty="0" smtClean="0"/>
              <a:t>n</a:t>
            </a:r>
            <a:r>
              <a:rPr lang="sr-Cyrl-RS" dirty="0" smtClean="0"/>
              <a:t> приближава бесконачном броју (</a:t>
            </a:r>
            <a:r>
              <a:rPr lang="en-US" dirty="0" smtClean="0"/>
              <a:t>n→</a:t>
            </a:r>
            <a:r>
              <a:rPr lang="en-US" dirty="0" smtClean="0">
                <a:latin typeface="Calibri"/>
              </a:rPr>
              <a:t>∞</a:t>
            </a:r>
            <a:r>
              <a:rPr lang="sr-Cyrl-RS" dirty="0" smtClean="0"/>
              <a:t>)</a:t>
            </a:r>
            <a:r>
              <a:rPr lang="en-US" dirty="0" smtClean="0"/>
              <a:t>, </a:t>
            </a:r>
            <a:r>
              <a:rPr lang="sr-Cyrl-RS" dirty="0" smtClean="0"/>
              <a:t>тада се 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sr-Cyrl-RS" dirty="0" smtClean="0"/>
              <a:t> приближава нули (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 </a:t>
            </a:r>
            <a:r>
              <a:rPr lang="en-US" dirty="0" smtClean="0"/>
              <a:t>→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∞</a:t>
            </a:r>
            <a:r>
              <a:rPr lang="en-US" dirty="0" smtClean="0"/>
              <a:t> →</a:t>
            </a:r>
            <a:r>
              <a:rPr lang="sr-Cyrl-RS" dirty="0" smtClean="0"/>
              <a:t> 0), а тиме и </a:t>
            </a:r>
            <a:r>
              <a:rPr lang="en-US" dirty="0" smtClean="0"/>
              <a:t>1 - 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sr-Cyrl-RS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јединици (</a:t>
            </a:r>
            <a:r>
              <a:rPr lang="en-US" dirty="0" smtClean="0"/>
              <a:t>1 - </a:t>
            </a:r>
            <a:r>
              <a:rPr lang="en-US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sr-Cyrl-RS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dirty="0" smtClean="0"/>
              <a:t>→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1); у том случају се фактор акумулације поједностављује и износи 1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dirty="0" smtClean="0"/>
              <a:t>/ (1 -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sr-Cyrl-RS" dirty="0" smtClean="0"/>
              <a:t>како је након </a:t>
            </a:r>
            <a:r>
              <a:rPr lang="en-US" dirty="0" smtClean="0"/>
              <a:t>n→∞</a:t>
            </a:r>
            <a:r>
              <a:rPr lang="sr-Cyrl-RS" dirty="0" smtClean="0"/>
              <a:t> доза наступило равнотежно стање, 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1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b="1" dirty="0" smtClean="0"/>
              <a:t>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</a:t>
            </a:r>
            <a:r>
              <a:rPr lang="sr-Cyrl-RS" b="1" dirty="0" smtClean="0"/>
              <a:t> </a:t>
            </a:r>
            <a:r>
              <a:rPr lang="sr-Cyrl-RS" dirty="0" smtClean="0"/>
              <a:t>представља </a:t>
            </a:r>
            <a:r>
              <a:rPr lang="sr-Cyrl-RS" u="sng" dirty="0" smtClean="0">
                <a:ea typeface="新細明體" pitchFamily="18" charset="-120"/>
                <a:cs typeface="Times New Roman" pitchFamily="18" charset="0"/>
              </a:rPr>
              <a:t>фактор акумулације у равнотежном стању</a:t>
            </a:r>
            <a:r>
              <a:rPr lang="en-US" u="sng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u="sng" dirty="0" smtClean="0"/>
              <a:t>CF</a:t>
            </a:r>
            <a:r>
              <a:rPr lang="en-US" u="sng" baseline="-25000" dirty="0" smtClean="0">
                <a:ea typeface="新細明體" pitchFamily="18" charset="-120"/>
                <a:cs typeface="Times New Roman" pitchFamily="18" charset="0"/>
              </a:rPr>
              <a:t>ss</a:t>
            </a:r>
            <a:endParaRPr lang="sr-Cyrl-RS" u="sng" baseline="-25000" dirty="0" smtClean="0">
              <a:ea typeface="新細明體" pitchFamily="18" charset="-120"/>
              <a:cs typeface="Times New Roman" pitchFamily="18" charset="0"/>
            </a:endParaRPr>
          </a:p>
          <a:p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У равнотежном стању, израчунавање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се поједностављује у:</a:t>
            </a:r>
          </a:p>
          <a:p>
            <a:pPr algn="ctr">
              <a:buNone/>
            </a:pP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[1 </a:t>
            </a:r>
            <a:r>
              <a:rPr lang="en-US" b="1" dirty="0" smtClean="0"/>
              <a:t>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</a:t>
            </a:r>
            <a:endParaRPr lang="sr-Cyrl-RS" b="1" dirty="0" smtClean="0"/>
          </a:p>
          <a:p>
            <a:pPr algn="ctr">
              <a:buNone/>
            </a:pPr>
            <a:endParaRPr lang="en-US" dirty="0" smtClean="0">
              <a:ea typeface="YUDutchR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[</a:t>
            </a:r>
            <a:r>
              <a:rPr lang="en-US" b="1" dirty="0" smtClean="0"/>
              <a:t>1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sr-Cyrl-RS" b="1" baseline="30000" dirty="0" smtClean="0">
              <a:ea typeface="新細明體" pitchFamily="18" charset="-120"/>
              <a:cs typeface="Times New Roman" pitchFamily="18" charset="0"/>
            </a:endParaRPr>
          </a:p>
          <a:p>
            <a:pPr algn="ctr">
              <a:buNone/>
            </a:pPr>
            <a:endParaRPr lang="en-US" b="1" baseline="30000" dirty="0" smtClean="0">
              <a:ea typeface="新細明體" pitchFamily="18" charset="-120"/>
              <a:cs typeface="Times New Roman" pitchFamily="18" charset="0"/>
            </a:endParaRPr>
          </a:p>
          <a:p>
            <a:pPr algn="ctr">
              <a:buNone/>
            </a:pPr>
            <a:r>
              <a:rPr lang="sr-Cyrl-RS" dirty="0" smtClean="0">
                <a:ea typeface="新細明體" pitchFamily="18" charset="-120"/>
                <a:cs typeface="Times New Roman" pitchFamily="18" charset="0"/>
              </a:rPr>
              <a:t>такође,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en-US" b="1" dirty="0" smtClean="0"/>
              <a:t>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endParaRPr lang="sr-Cyrl-RS" dirty="0" smtClean="0">
              <a:ea typeface="YUDutchR" charset="0"/>
              <a:cs typeface="Times New Roman" pitchFamily="18" charset="0"/>
            </a:endParaRPr>
          </a:p>
          <a:p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pPr algn="r">
              <a:buNone/>
            </a:pPr>
            <a:endParaRPr lang="sr-Cyrl-RS" sz="2000" baseline="30000" dirty="0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699792" y="4509120"/>
            <a:ext cx="3960440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411760" y="5301208"/>
            <a:ext cx="4536504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68465" y="5877272"/>
            <a:ext cx="2664296" cy="43204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2123728" y="2852936"/>
            <a:ext cx="3774152" cy="2957314"/>
            <a:chOff x="2123728" y="2852936"/>
            <a:chExt cx="3774152" cy="295731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2852936"/>
              <a:ext cx="1104900" cy="2950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Rectangle 44"/>
            <p:cNvSpPr/>
            <p:nvPr/>
          </p:nvSpPr>
          <p:spPr bwMode="auto">
            <a:xfrm>
              <a:off x="3131840" y="3789040"/>
              <a:ext cx="28803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3128010" y="4293870"/>
              <a:ext cx="2769870" cy="1516380"/>
            </a:xfrm>
            <a:custGeom>
              <a:avLst/>
              <a:gdLst>
                <a:gd name="connsiteX0" fmla="*/ 0 w 2769870"/>
                <a:gd name="connsiteY0" fmla="*/ 0 h 1516380"/>
                <a:gd name="connsiteX1" fmla="*/ 411480 w 2769870"/>
                <a:gd name="connsiteY1" fmla="*/ 411480 h 1516380"/>
                <a:gd name="connsiteX2" fmla="*/ 834390 w 2769870"/>
                <a:gd name="connsiteY2" fmla="*/ 750570 h 1516380"/>
                <a:gd name="connsiteX3" fmla="*/ 1344930 w 2769870"/>
                <a:gd name="connsiteY3" fmla="*/ 1082040 h 1516380"/>
                <a:gd name="connsiteX4" fmla="*/ 1836420 w 2769870"/>
                <a:gd name="connsiteY4" fmla="*/ 1291590 h 1516380"/>
                <a:gd name="connsiteX5" fmla="*/ 2366010 w 2769870"/>
                <a:gd name="connsiteY5" fmla="*/ 1451610 h 1516380"/>
                <a:gd name="connsiteX6" fmla="*/ 2769870 w 2769870"/>
                <a:gd name="connsiteY6" fmla="*/ 1516380 h 1516380"/>
                <a:gd name="connsiteX7" fmla="*/ 2769870 w 2769870"/>
                <a:gd name="connsiteY7" fmla="*/ 151638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9870" h="1516380">
                  <a:moveTo>
                    <a:pt x="0" y="0"/>
                  </a:moveTo>
                  <a:cubicBezTo>
                    <a:pt x="136207" y="143192"/>
                    <a:pt x="272415" y="286385"/>
                    <a:pt x="411480" y="411480"/>
                  </a:cubicBezTo>
                  <a:cubicBezTo>
                    <a:pt x="550545" y="536575"/>
                    <a:pt x="678815" y="638810"/>
                    <a:pt x="834390" y="750570"/>
                  </a:cubicBezTo>
                  <a:cubicBezTo>
                    <a:pt x="989965" y="862330"/>
                    <a:pt x="1177925" y="991870"/>
                    <a:pt x="1344930" y="1082040"/>
                  </a:cubicBezTo>
                  <a:cubicBezTo>
                    <a:pt x="1511935" y="1172210"/>
                    <a:pt x="1666240" y="1229995"/>
                    <a:pt x="1836420" y="1291590"/>
                  </a:cubicBezTo>
                  <a:cubicBezTo>
                    <a:pt x="2006600" y="1353185"/>
                    <a:pt x="2210435" y="1414145"/>
                    <a:pt x="2366010" y="1451610"/>
                  </a:cubicBezTo>
                  <a:cubicBezTo>
                    <a:pt x="2521585" y="1489075"/>
                    <a:pt x="2769870" y="1516380"/>
                    <a:pt x="2769870" y="1516380"/>
                  </a:cubicBezTo>
                  <a:lnTo>
                    <a:pt x="2769870" y="1516380"/>
                  </a:lnTo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1403648" y="6237312"/>
            <a:ext cx="2737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Време деловања лека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195736" y="6093296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1601905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6012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4000" dirty="0" smtClean="0"/>
              <a:t> - после појединачне оралне дозе -</a:t>
            </a:r>
            <a:endParaRPr lang="en-US" sz="36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4" y="3529013"/>
            <a:ext cx="493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7" name="Line 27"/>
          <p:cNvSpPr>
            <a:spLocks noChangeShapeType="1"/>
          </p:cNvSpPr>
          <p:nvPr/>
        </p:nvSpPr>
        <p:spPr bwMode="auto">
          <a:xfrm flipH="1">
            <a:off x="2412380" y="3367088"/>
            <a:ext cx="0" cy="24765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437112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2232807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3275856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C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57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2123083" y="5805488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2232807" y="6237288"/>
            <a:ext cx="10440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3869275" y="4078813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жељени ефекат</a:t>
            </a:r>
            <a:endParaRPr lang="en-US" sz="1800" baseline="-25000" dirty="0">
              <a:latin typeface="+mn-lt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2230673" y="2852936"/>
            <a:ext cx="0" cy="936104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 Box 35"/>
          <p:cNvSpPr txBox="1">
            <a:spLocks noChangeArrowheads="1"/>
          </p:cNvSpPr>
          <p:nvPr/>
        </p:nvSpPr>
        <p:spPr bwMode="auto">
          <a:xfrm>
            <a:off x="1907705" y="2257097"/>
            <a:ext cx="10081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Почетак ефекта</a:t>
            </a:r>
            <a:endParaRPr lang="en-US" sz="1800" baseline="-25000" dirty="0">
              <a:latin typeface="+mn-lt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>
            <a:off x="2483768" y="2636912"/>
            <a:ext cx="648072" cy="7920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3491880" y="3194758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нежељени ефекат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2915816" y="2278613"/>
            <a:ext cx="1224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Максимум ефекта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6876256" y="3501008"/>
            <a:ext cx="0" cy="936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6732240" y="3851756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 rot="16200000">
            <a:off x="-556302" y="3254196"/>
            <a:ext cx="4089400" cy="6945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</a:t>
            </a:r>
            <a:endParaRPr kumimoji="0" lang="en-US" sz="2000" dirty="0" smtClean="0">
              <a:latin typeface="Arial" pitchFamily="34" charset="0"/>
            </a:endParaRPr>
          </a:p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788024" y="1556792"/>
            <a:ext cx="3096344" cy="648072"/>
          </a:xfrm>
          <a:prstGeom prst="rect">
            <a:avLst/>
          </a:prstGeom>
          <a:solidFill>
            <a:srgbClr val="FFFFCC">
              <a:alpha val="25000"/>
            </a:srgbClr>
          </a:solidFill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60032" y="162880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C</a:t>
            </a:r>
            <a:r>
              <a:rPr lang="sr-Latn-C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=</a:t>
            </a:r>
            <a:r>
              <a:rPr lang="sr-Latn-C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a typeface="YUDutchR" charset="0"/>
                <a:cs typeface="Times New Roman" pitchFamily="18" charset="0"/>
              </a:rPr>
              <a:t>[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(D∙F)/V</a:t>
            </a:r>
            <a:r>
              <a:rPr lang="en-US" baseline="-25000" dirty="0" smtClean="0">
                <a:solidFill>
                  <a:srgbClr val="0000FF"/>
                </a:solidFill>
                <a:cs typeface="Times New Roman" pitchFamily="18" charset="0"/>
              </a:rPr>
              <a:t>d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]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e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solidFill>
                  <a:srgbClr val="0000FF"/>
                </a:solidFill>
                <a:cs typeface="Times New Roman" pitchFamily="18" charset="0"/>
              </a:rPr>
              <a:t>k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  <a:sym typeface="Symbol" pitchFamily="18" charset="2"/>
              </a:rPr>
              <a:t></a:t>
            </a:r>
            <a:r>
              <a:rPr lang="en-US" baseline="30000" dirty="0" smtClean="0">
                <a:solidFill>
                  <a:srgbClr val="0000FF"/>
                </a:solidFill>
                <a:cs typeface="Times New Roman" pitchFamily="18" charset="0"/>
              </a:rPr>
              <a:t>t</a:t>
            </a:r>
            <a:endParaRPr lang="sr-Cyrl-R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96544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/>
              <a:t>Лекови се најчешће примењују као серија понављаних једнаких доза у једнаким временским интервалима, са циљем да концентрацију лека у крви одржи унутар граница терапијског опсега.</a:t>
            </a:r>
          </a:p>
          <a:p>
            <a:pPr lvl="1"/>
            <a:r>
              <a:rPr lang="sr-Cyrl-RS" u="sng" dirty="0" smtClean="0"/>
              <a:t>Терапијски опсег </a:t>
            </a:r>
            <a:r>
              <a:rPr lang="sr-Cyrl-RS" dirty="0" smtClean="0"/>
              <a:t>је распон између </a:t>
            </a:r>
            <a:r>
              <a:rPr lang="sr-Cyrl-CS" dirty="0" smtClean="0"/>
              <a:t>минималне концентрације лека која доводи до жељеног ефекта и минималне концентрације лека која доводи до нежељеног, тј токсичног ефекта.</a:t>
            </a:r>
            <a:endParaRPr lang="sr-Cyrl-RS" dirty="0" smtClean="0"/>
          </a:p>
          <a:p>
            <a:r>
              <a:rPr lang="sr-Cyrl-RS" dirty="0" smtClean="0"/>
              <a:t>Стање у коме се концентрација лека у крви одржава унутар константних граница назива се </a:t>
            </a:r>
            <a:r>
              <a:rPr lang="sr-Cyrl-RS" u="sng" dirty="0" smtClean="0"/>
              <a:t>равнотежно стање</a:t>
            </a:r>
            <a:r>
              <a:rPr lang="sr-Cyrl-RS" dirty="0" smtClean="0"/>
              <a:t>.</a:t>
            </a:r>
          </a:p>
          <a:p>
            <a:pPr lvl="1"/>
            <a:r>
              <a:rPr lang="sr-Cyrl-RS" dirty="0" smtClean="0"/>
              <a:t>У равнотежном стању у јединици времена у организам се уноси и из организма се уклања иста количина лека, тј. брзина апсорпције и брзина елиминације су једнаке.</a:t>
            </a:r>
          </a:p>
          <a:p>
            <a:pPr lvl="2"/>
            <a:r>
              <a:rPr lang="sr-Cyrl-RS" dirty="0" smtClean="0"/>
              <a:t>У равнотежном стању количина лека која се елиминише из организма између две унете дозе једнака је тој дози, тј на сваку унету дозу једна иста таква доза се елиминише.</a:t>
            </a:r>
            <a:endParaRPr lang="en-US" dirty="0" smtClean="0"/>
          </a:p>
          <a:p>
            <a:pPr lvl="2"/>
            <a:r>
              <a:rPr lang="sr-Cyrl-RS" dirty="0" smtClean="0"/>
              <a:t>У равнотежном стању</a:t>
            </a:r>
            <a:r>
              <a:rPr lang="en-US" dirty="0" smtClean="0"/>
              <a:t> </a:t>
            </a:r>
            <a:r>
              <a:rPr lang="sr-Cyrl-RS" dirty="0" smtClean="0"/>
              <a:t>дозни интервал (време које протекне између примене две узастопне дозе) одговара времену за које се елиминише једна унета доза лека.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Резултат слика за repeated oral admini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489" y="2060848"/>
            <a:ext cx="6477000" cy="3295651"/>
          </a:xfrm>
          <a:prstGeom prst="rect">
            <a:avLst/>
          </a:prstGeom>
          <a:noFill/>
        </p:spPr>
      </p:pic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1241052" y="2977357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347864" y="5589240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253183" y="1412776"/>
            <a:ext cx="0" cy="4032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189683" y="4863852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189683" y="43193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189683" y="37732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189683" y="3238252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189683" y="2692152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189683" y="21476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189683" y="160154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253183" y="5409952"/>
            <a:ext cx="694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2369195" y="5327402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3485208" y="5327402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4591695" y="5327402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6822133" y="5327402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4000" dirty="0" smtClean="0"/>
              <a:t> - после поновљене оралне дозе</a:t>
            </a:r>
            <a:r>
              <a:rPr lang="en-US" sz="4000" dirty="0" smtClean="0">
                <a:solidFill>
                  <a:srgbClr val="FF3300"/>
                </a:solidFill>
              </a:rPr>
              <a:t>*</a:t>
            </a:r>
            <a:r>
              <a:rPr lang="sr-Cyrl-RS" sz="4000" dirty="0" smtClean="0"/>
              <a:t> -</a:t>
            </a:r>
            <a:endParaRPr lang="en-US" sz="36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5723583" y="5327402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257944" y="1988840"/>
            <a:ext cx="6840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259532" y="3429000"/>
            <a:ext cx="691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1512727" y="3501777"/>
            <a:ext cx="0" cy="1980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115616" y="5373440"/>
            <a:ext cx="57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2195091" y="5373440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1t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7992236" y="1988840"/>
            <a:ext cx="0" cy="1440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7812360" y="2420889"/>
            <a:ext cx="1331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>
            <a:off x="2600601" y="350100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3681009" y="350100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4770094" y="3501232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>
            <a:off x="5840961" y="350100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6939011" y="3501232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3" name="Text Box 33"/>
          <p:cNvSpPr txBox="1">
            <a:spLocks noChangeArrowheads="1"/>
          </p:cNvSpPr>
          <p:nvPr/>
        </p:nvSpPr>
        <p:spPr bwMode="auto">
          <a:xfrm>
            <a:off x="3347219" y="5373216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2t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auto">
          <a:xfrm>
            <a:off x="4355331" y="5373216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3t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55" name="Text Box 33"/>
          <p:cNvSpPr txBox="1">
            <a:spLocks noChangeArrowheads="1"/>
          </p:cNvSpPr>
          <p:nvPr/>
        </p:nvSpPr>
        <p:spPr bwMode="auto">
          <a:xfrm>
            <a:off x="5435451" y="5373216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4t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56" name="Text Box 33"/>
          <p:cNvSpPr txBox="1">
            <a:spLocks noChangeArrowheads="1"/>
          </p:cNvSpPr>
          <p:nvPr/>
        </p:nvSpPr>
        <p:spPr bwMode="auto">
          <a:xfrm>
            <a:off x="6515571" y="5373216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5t</a:t>
            </a:r>
            <a:r>
              <a:rPr lang="en-US" sz="2000" b="1" baseline="-25000" dirty="0" smtClean="0">
                <a:latin typeface="+mj-lt"/>
              </a:rPr>
              <a:t>1/2</a:t>
            </a:r>
            <a:endParaRPr lang="en-US" sz="2000" b="1" baseline="-25000" dirty="0">
              <a:latin typeface="+mj-lt"/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1547664" y="5805264"/>
            <a:ext cx="1008112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9" name="Text Box 33"/>
          <p:cNvSpPr txBox="1">
            <a:spLocks noChangeArrowheads="1"/>
          </p:cNvSpPr>
          <p:nvPr/>
        </p:nvSpPr>
        <p:spPr bwMode="auto">
          <a:xfrm>
            <a:off x="1691680" y="5805264"/>
            <a:ext cx="720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000" b="1" dirty="0" smtClean="0">
                <a:latin typeface="Calibri"/>
              </a:rPr>
              <a:t>τ</a:t>
            </a:r>
            <a:endParaRPr lang="en-US" sz="2000" b="1" dirty="0"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27784" y="40770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min2</a:t>
            </a:r>
            <a:endParaRPr lang="en-US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83768" y="234888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0000FF"/>
                </a:solidFill>
                <a:latin typeface="+mn-lt"/>
              </a:rPr>
              <a:t>max2</a:t>
            </a:r>
            <a:endParaRPr lang="en-US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39552" y="501317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FF3300"/>
                </a:solidFill>
                <a:latin typeface="+mn-lt"/>
              </a:rPr>
              <a:t>min1</a:t>
            </a:r>
            <a:endParaRPr lang="en-US" b="1" baseline="-25000" dirty="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48264" y="155679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maxn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60232" y="342900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minn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1619672" y="3717032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1475656" y="321297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  <a:latin typeface="+mn-lt"/>
              </a:rPr>
              <a:t>C</a:t>
            </a:r>
            <a:r>
              <a:rPr lang="en-US" b="1" baseline="-25000" dirty="0" smtClean="0">
                <a:solidFill>
                  <a:srgbClr val="FF3300"/>
                </a:solidFill>
                <a:latin typeface="+mn-lt"/>
              </a:rPr>
              <a:t>max1</a:t>
            </a:r>
            <a:endParaRPr lang="en-US" b="1" baseline="-25000" dirty="0">
              <a:solidFill>
                <a:srgbClr val="FF3300"/>
              </a:solidFill>
              <a:latin typeface="+mn-lt"/>
            </a:endParaRPr>
          </a:p>
        </p:txBody>
      </p:sp>
      <p:cxnSp>
        <p:nvCxnSpPr>
          <p:cNvPr id="73" name="Straight Connector 72"/>
          <p:cNvCxnSpPr/>
          <p:nvPr/>
        </p:nvCxnSpPr>
        <p:spPr bwMode="auto">
          <a:xfrm>
            <a:off x="1403648" y="5373216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2699792" y="2852936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2411760" y="4365104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6948264" y="2060848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6804248" y="3429000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Freeform 77"/>
          <p:cNvSpPr/>
          <p:nvPr/>
        </p:nvSpPr>
        <p:spPr bwMode="auto">
          <a:xfrm>
            <a:off x="2627784" y="4365104"/>
            <a:ext cx="2232248" cy="1008112"/>
          </a:xfrm>
          <a:custGeom>
            <a:avLst/>
            <a:gdLst>
              <a:gd name="connsiteX0" fmla="*/ 0 w 2769870"/>
              <a:gd name="connsiteY0" fmla="*/ 0 h 1516380"/>
              <a:gd name="connsiteX1" fmla="*/ 411480 w 2769870"/>
              <a:gd name="connsiteY1" fmla="*/ 411480 h 1516380"/>
              <a:gd name="connsiteX2" fmla="*/ 834390 w 2769870"/>
              <a:gd name="connsiteY2" fmla="*/ 750570 h 1516380"/>
              <a:gd name="connsiteX3" fmla="*/ 1344930 w 2769870"/>
              <a:gd name="connsiteY3" fmla="*/ 1082040 h 1516380"/>
              <a:gd name="connsiteX4" fmla="*/ 1836420 w 2769870"/>
              <a:gd name="connsiteY4" fmla="*/ 1291590 h 1516380"/>
              <a:gd name="connsiteX5" fmla="*/ 2366010 w 2769870"/>
              <a:gd name="connsiteY5" fmla="*/ 1451610 h 1516380"/>
              <a:gd name="connsiteX6" fmla="*/ 2769870 w 2769870"/>
              <a:gd name="connsiteY6" fmla="*/ 1516380 h 1516380"/>
              <a:gd name="connsiteX7" fmla="*/ 2769870 w 2769870"/>
              <a:gd name="connsiteY7" fmla="*/ 1516380 h 15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69870" h="1516380">
                <a:moveTo>
                  <a:pt x="0" y="0"/>
                </a:moveTo>
                <a:cubicBezTo>
                  <a:pt x="136207" y="143192"/>
                  <a:pt x="272415" y="286385"/>
                  <a:pt x="411480" y="411480"/>
                </a:cubicBezTo>
                <a:cubicBezTo>
                  <a:pt x="550545" y="536575"/>
                  <a:pt x="678815" y="638810"/>
                  <a:pt x="834390" y="750570"/>
                </a:cubicBezTo>
                <a:cubicBezTo>
                  <a:pt x="989965" y="862330"/>
                  <a:pt x="1177925" y="991870"/>
                  <a:pt x="1344930" y="1082040"/>
                </a:cubicBezTo>
                <a:cubicBezTo>
                  <a:pt x="1511935" y="1172210"/>
                  <a:pt x="1666240" y="1229995"/>
                  <a:pt x="1836420" y="1291590"/>
                </a:cubicBezTo>
                <a:cubicBezTo>
                  <a:pt x="2006600" y="1353185"/>
                  <a:pt x="2210435" y="1414145"/>
                  <a:pt x="2366010" y="1451610"/>
                </a:cubicBezTo>
                <a:cubicBezTo>
                  <a:pt x="2521585" y="1489075"/>
                  <a:pt x="2769870" y="1516380"/>
                  <a:pt x="2769870" y="1516380"/>
                </a:cubicBezTo>
                <a:lnTo>
                  <a:pt x="2769870" y="1516380"/>
                </a:lnTo>
              </a:path>
            </a:pathLst>
          </a:cu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80" name="Straight Connector 79"/>
          <p:cNvCxnSpPr/>
          <p:nvPr/>
        </p:nvCxnSpPr>
        <p:spPr bwMode="auto">
          <a:xfrm flipV="1">
            <a:off x="2537524" y="4307905"/>
            <a:ext cx="72330" cy="1065535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251520" y="609329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3300"/>
                </a:solidFill>
              </a:rPr>
              <a:t>* </a:t>
            </a:r>
            <a:r>
              <a:rPr lang="sr-Cyrl-RS" sz="1800" dirty="0" smtClean="0">
                <a:solidFill>
                  <a:srgbClr val="FF3300"/>
                </a:solidFill>
              </a:rPr>
              <a:t>крива и израчунавање након поновљене оралне примене одговарају и осталим начинима не-интравенске примене лека!</a:t>
            </a:r>
            <a:endParaRPr lang="en-US" sz="18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712968" cy="1143000"/>
          </a:xfrm>
        </p:spPr>
        <p:txBody>
          <a:bodyPr/>
          <a:lstStyle/>
          <a:p>
            <a:r>
              <a:rPr lang="sr-Cyrl-RS" dirty="0" smtClean="0"/>
              <a:t>Поновљено орално дозирање </a:t>
            </a:r>
            <a:br>
              <a:rPr lang="sr-Cyrl-RS" dirty="0" smtClean="0"/>
            </a:br>
            <a:r>
              <a:rPr lang="sr-Cyrl-RS" dirty="0" smtClean="0"/>
              <a:t>- фактор акумулације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Код лекова који се примењују орално, а елиминишу по кинетици првог реда, концентрација лека након поновљеног дозирања се такође може проценити на основу концентрације лека измерене након примене јединичне дозе</a:t>
            </a:r>
          </a:p>
          <a:p>
            <a:pPr lvl="1"/>
            <a:r>
              <a:rPr lang="sr-Cyrl-RS" dirty="0" smtClean="0"/>
              <a:t>процена није прецизна као код интравенске болус примене, због утицаја апсорпције</a:t>
            </a:r>
            <a:r>
              <a:rPr lang="en-US" dirty="0" smtClean="0"/>
              <a:t>*</a:t>
            </a:r>
          </a:p>
          <a:p>
            <a:pPr lvl="1"/>
            <a:endParaRPr lang="sr-Cyrl-RS" dirty="0" smtClean="0"/>
          </a:p>
          <a:p>
            <a:pPr algn="ctr">
              <a:buNone/>
            </a:pPr>
            <a:r>
              <a:rPr lang="en-US" b="1" dirty="0" smtClean="0"/>
              <a:t>C = [(D</a:t>
            </a:r>
            <a:r>
              <a:rPr lang="en-US" b="1" dirty="0" smtClean="0">
                <a:latin typeface="Calibri"/>
              </a:rPr>
              <a:t>∙</a:t>
            </a:r>
            <a:r>
              <a:rPr lang="en-US" b="1" dirty="0" smtClean="0"/>
              <a:t>F)/</a:t>
            </a:r>
            <a:r>
              <a:rPr lang="en-US" b="1" dirty="0" smtClean="0">
                <a:cs typeface="Times New Roman" pitchFamily="18" charset="0"/>
              </a:rPr>
              <a:t>V</a:t>
            </a:r>
            <a:r>
              <a:rPr lang="en-US" b="1" baseline="-25000" dirty="0" smtClean="0">
                <a:cs typeface="Times New Roman" pitchFamily="18" charset="0"/>
              </a:rPr>
              <a:t>d</a:t>
            </a:r>
            <a:r>
              <a:rPr lang="en-US" b="1" dirty="0" smtClean="0"/>
              <a:t>]</a:t>
            </a:r>
            <a:r>
              <a:rPr lang="en-US" b="1" dirty="0" smtClean="0">
                <a:latin typeface="Calibri"/>
              </a:rPr>
              <a:t>∙</a:t>
            </a:r>
            <a:r>
              <a:rPr lang="en-US" b="1" dirty="0" smtClean="0"/>
              <a:t>[(1 − e</a:t>
            </a:r>
            <a:r>
              <a:rPr lang="en-US" b="1" baseline="30000" dirty="0" smtClean="0"/>
              <a:t>−n∙k∙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)/(1 − </a:t>
            </a:r>
            <a:r>
              <a:rPr lang="en-US" b="1" dirty="0" smtClean="0"/>
              <a:t>e</a:t>
            </a:r>
            <a:r>
              <a:rPr lang="en-US" b="1" baseline="30000" dirty="0" smtClean="0"/>
              <a:t>−k∙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)]</a:t>
            </a:r>
            <a:r>
              <a:rPr lang="en-US" b="1" dirty="0" smtClean="0"/>
              <a:t>∙</a:t>
            </a:r>
            <a:r>
              <a:rPr lang="en-US" b="1" dirty="0" smtClean="0">
                <a:cs typeface="Times New Roman" pitchFamily="18" charset="0"/>
              </a:rPr>
              <a:t>e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cs typeface="Times New Roman" pitchFamily="18" charset="0"/>
              </a:rPr>
              <a:t>k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cs typeface="Times New Roman" pitchFamily="18" charset="0"/>
              </a:rPr>
              <a:t>t</a:t>
            </a:r>
            <a:endParaRPr lang="sr-Cyrl-RS" b="1" dirty="0" smtClean="0"/>
          </a:p>
          <a:p>
            <a:pPr lvl="1"/>
            <a:endParaRPr lang="sr-Cyrl-RS" b="1" dirty="0" smtClean="0"/>
          </a:p>
          <a:p>
            <a:pPr lvl="1" algn="ctr">
              <a:buNone/>
            </a:pPr>
            <a:r>
              <a:rPr lang="en-US" sz="1900" dirty="0" smtClean="0"/>
              <a:t>(1 - </a:t>
            </a:r>
            <a:r>
              <a:rPr lang="en-US" sz="1900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sz="1900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sz="19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sz="1900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19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sz="1900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sz="1900" dirty="0" smtClean="0"/>
              <a:t>) / (1 - </a:t>
            </a:r>
            <a:r>
              <a:rPr lang="en-US" sz="1900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sz="19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1900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19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sz="1900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sz="1900" dirty="0" smtClean="0"/>
              <a:t>) </a:t>
            </a:r>
            <a:r>
              <a:rPr lang="sr-Cyrl-RS" sz="1900" dirty="0" smtClean="0"/>
              <a:t>је </a:t>
            </a:r>
            <a:r>
              <a:rPr lang="sr-Cyrl-RS" sz="1900" dirty="0" smtClean="0">
                <a:ea typeface="新細明體" pitchFamily="18" charset="-120"/>
                <a:cs typeface="Times New Roman" pitchFamily="18" charset="0"/>
              </a:rPr>
              <a:t>фактор акумулације</a:t>
            </a:r>
            <a:r>
              <a:rPr lang="sr-Cyrl-RS" sz="1900" dirty="0" smtClean="0">
                <a:cs typeface="Times New Roman" pitchFamily="18" charset="0"/>
              </a:rPr>
              <a:t>, </a:t>
            </a:r>
            <a:r>
              <a:rPr lang="en-US" sz="1900" dirty="0" smtClean="0">
                <a:cs typeface="Times New Roman" pitchFamily="18" charset="0"/>
              </a:rPr>
              <a:t> n </a:t>
            </a:r>
            <a:r>
              <a:rPr lang="sr-Cyrl-RS" sz="1900" dirty="0" smtClean="0">
                <a:cs typeface="Times New Roman" pitchFamily="18" charset="0"/>
              </a:rPr>
              <a:t>је број датих доза а</a:t>
            </a:r>
            <a:r>
              <a:rPr lang="en-US" sz="1900" dirty="0" smtClean="0">
                <a:cs typeface="Times New Roman" pitchFamily="18" charset="0"/>
              </a:rPr>
              <a:t> t</a:t>
            </a:r>
            <a:r>
              <a:rPr lang="sr-Cyrl-RS" sz="1900" dirty="0" smtClean="0">
                <a:cs typeface="Times New Roman" pitchFamily="18" charset="0"/>
              </a:rPr>
              <a:t> је време које је протекло од </a:t>
            </a:r>
            <a:r>
              <a:rPr lang="en-US" sz="1900" dirty="0" smtClean="0">
                <a:cs typeface="Times New Roman" pitchFamily="18" charset="0"/>
              </a:rPr>
              <a:t>n</a:t>
            </a:r>
            <a:r>
              <a:rPr lang="sr-Cyrl-RS" sz="1900" dirty="0" smtClean="0">
                <a:cs typeface="Times New Roman" pitchFamily="18" charset="0"/>
              </a:rPr>
              <a:t>–те (последње) дозе</a:t>
            </a:r>
            <a:endParaRPr lang="sr-Cyrl-RS" sz="1900" dirty="0" smtClean="0">
              <a:ea typeface="新細明體" pitchFamily="18" charset="-120"/>
              <a:cs typeface="Times New Roman" pitchFamily="18" charset="0"/>
            </a:endParaRPr>
          </a:p>
          <a:p>
            <a:pPr lvl="1" algn="ctr">
              <a:buNone/>
            </a:pPr>
            <a:endParaRPr lang="sr-Cyrl-RS" dirty="0" smtClean="0"/>
          </a:p>
          <a:p>
            <a:pPr>
              <a:buNone/>
            </a:pPr>
            <a:r>
              <a:rPr lang="en-US" sz="2000" dirty="0" smtClean="0"/>
              <a:t>*</a:t>
            </a:r>
            <a:r>
              <a:rPr lang="sr-Cyrl-RS" sz="2000" dirty="0" smtClean="0"/>
              <a:t>прецизније израчунавање је комплексније и укључује познавање константе апсорпције</a:t>
            </a:r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1907704" y="4005064"/>
            <a:ext cx="5400600" cy="576064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Поновљено орално дозирање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-</a:t>
            </a:r>
            <a:r>
              <a:rPr lang="en-US" dirty="0" smtClean="0"/>
              <a:t> </a:t>
            </a:r>
            <a:r>
              <a:rPr lang="sr-Cyrl-RS" dirty="0" smtClean="0"/>
              <a:t>израчунавање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-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08512"/>
          </a:xfrm>
        </p:spPr>
        <p:txBody>
          <a:bodyPr/>
          <a:lstStyle/>
          <a:p>
            <a:r>
              <a:rPr lang="sr-Cyrl-RS" dirty="0" smtClean="0"/>
              <a:t>Након поновљеног дозирања:</a:t>
            </a:r>
          </a:p>
          <a:p>
            <a:pPr>
              <a:buNone/>
            </a:pPr>
            <a:r>
              <a:rPr lang="sr-Cyrl-RS" dirty="0" smtClean="0">
                <a:cs typeface="Times New Roman" pitchFamily="18" charset="0"/>
              </a:rPr>
              <a:t>		         </a:t>
            </a:r>
            <a:r>
              <a:rPr lang="en-US" b="1" dirty="0" err="1" smtClean="0"/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en-US" b="1" dirty="0" smtClean="0"/>
              <a:t> = [(D∙F)/</a:t>
            </a:r>
            <a:r>
              <a:rPr lang="en-US" b="1" dirty="0" smtClean="0">
                <a:cs typeface="Times New Roman" pitchFamily="18" charset="0"/>
              </a:rPr>
              <a:t>V</a:t>
            </a:r>
            <a:r>
              <a:rPr lang="en-US" b="1" baseline="-25000" dirty="0" smtClean="0">
                <a:cs typeface="Times New Roman" pitchFamily="18" charset="0"/>
              </a:rPr>
              <a:t>d</a:t>
            </a:r>
            <a:r>
              <a:rPr lang="en-US" b="1" dirty="0" smtClean="0"/>
              <a:t>]∙[(1 − e</a:t>
            </a:r>
            <a:r>
              <a:rPr lang="en-US" b="1" baseline="30000" dirty="0" smtClean="0"/>
              <a:t>−n∙k∙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)/(1 − </a:t>
            </a:r>
            <a:r>
              <a:rPr lang="en-US" b="1" dirty="0" smtClean="0"/>
              <a:t>e</a:t>
            </a:r>
            <a:r>
              <a:rPr lang="en-US" b="1" baseline="30000" dirty="0" smtClean="0"/>
              <a:t>−k∙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)]</a:t>
            </a:r>
            <a:r>
              <a:rPr lang="en-US" b="1" dirty="0" smtClean="0"/>
              <a:t>∙</a:t>
            </a:r>
            <a:r>
              <a:rPr lang="en-US" b="1" dirty="0" smtClean="0">
                <a:cs typeface="Times New Roman" pitchFamily="18" charset="0"/>
              </a:rPr>
              <a:t>e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cs typeface="Times New Roman" pitchFamily="18" charset="0"/>
              </a:rPr>
              <a:t>k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latin typeface="Calibri"/>
                <a:cs typeface="Times New Roman" pitchFamily="18" charset="0"/>
              </a:rPr>
              <a:t>τ</a:t>
            </a:r>
            <a:endParaRPr lang="sr-Cyrl-RS" sz="2000" b="1" baseline="30000" dirty="0" smtClean="0"/>
          </a:p>
          <a:p>
            <a:pPr>
              <a:buNone/>
            </a:pPr>
            <a:r>
              <a:rPr lang="sr-Cyrl-RS" dirty="0" smtClean="0"/>
              <a:t>		         </a:t>
            </a:r>
            <a:r>
              <a:rPr lang="en-US" b="1" dirty="0" err="1" smtClean="0"/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en-US" b="1" dirty="0" smtClean="0"/>
              <a:t> = [(D∙F)/</a:t>
            </a:r>
            <a:r>
              <a:rPr lang="en-US" b="1" dirty="0" smtClean="0">
                <a:cs typeface="Times New Roman" pitchFamily="18" charset="0"/>
              </a:rPr>
              <a:t>V</a:t>
            </a:r>
            <a:r>
              <a:rPr lang="en-US" b="1" baseline="-25000" dirty="0" smtClean="0">
                <a:cs typeface="Times New Roman" pitchFamily="18" charset="0"/>
              </a:rPr>
              <a:t>d</a:t>
            </a:r>
            <a:r>
              <a:rPr lang="en-US" b="1" dirty="0" smtClean="0"/>
              <a:t>]∙[(1 − e</a:t>
            </a:r>
            <a:r>
              <a:rPr lang="en-US" b="1" baseline="30000" dirty="0" smtClean="0"/>
              <a:t>−n∙k∙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)/(1 − </a:t>
            </a:r>
            <a:r>
              <a:rPr lang="en-US" b="1" dirty="0" smtClean="0"/>
              <a:t>e</a:t>
            </a:r>
            <a:r>
              <a:rPr lang="en-US" b="1" baseline="30000" dirty="0" smtClean="0"/>
              <a:t>−k∙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)]</a:t>
            </a:r>
            <a:endParaRPr lang="sr-Cyrl-RS" sz="2000" b="1" baseline="30000" dirty="0" smtClean="0"/>
          </a:p>
          <a:p>
            <a:pPr marL="342900" lvl="1" indent="-342900" algn="r">
              <a:buClr>
                <a:schemeClr val="tx1"/>
              </a:buClr>
              <a:buNone/>
            </a:pPr>
            <a:r>
              <a:rPr lang="en-US" dirty="0" smtClean="0"/>
              <a:t>(1 - </a:t>
            </a:r>
            <a:r>
              <a:rPr lang="en-US" dirty="0" err="1" smtClean="0">
                <a:cs typeface="Times New Roman" pitchFamily="18" charset="0"/>
              </a:rPr>
              <a:t>e</a:t>
            </a:r>
            <a:r>
              <a:rPr lang="en-US" baseline="30000" dirty="0" err="1" smtClean="0">
                <a:cs typeface="Times New Roman" pitchFamily="18" charset="0"/>
                <a:sym typeface="Symbol" pitchFamily="18" charset="2"/>
              </a:rPr>
              <a:t>n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aseline="30000" dirty="0" smtClean="0">
                <a:cs typeface="Times New Roman" pitchFamily="18" charset="0"/>
              </a:rPr>
              <a:t>k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cs typeface="Times New Roman" pitchFamily="18" charset="0"/>
              </a:rPr>
              <a:t>τ</a:t>
            </a:r>
            <a:r>
              <a:rPr lang="en-US" dirty="0" smtClean="0"/>
              <a:t>) / (1 - </a:t>
            </a:r>
            <a:r>
              <a:rPr lang="en-US" dirty="0" smtClean="0">
                <a:cs typeface="Times New Roman" pitchFamily="18" charset="0"/>
              </a:rPr>
              <a:t>e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cs typeface="Times New Roman" pitchFamily="18" charset="0"/>
              </a:rPr>
              <a:t>k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cs typeface="Times New Roman" pitchFamily="18" charset="0"/>
              </a:rPr>
              <a:t>τ</a:t>
            </a:r>
            <a:r>
              <a:rPr lang="en-US" dirty="0" smtClean="0"/>
              <a:t>) </a:t>
            </a:r>
            <a:r>
              <a:rPr lang="sr-Cyrl-RS" dirty="0" smtClean="0"/>
              <a:t>је </a:t>
            </a:r>
            <a:r>
              <a:rPr lang="sr-Cyrl-RS" dirty="0" smtClean="0">
                <a:cs typeface="Times New Roman" pitchFamily="18" charset="0"/>
              </a:rPr>
              <a:t>фактор акумулације</a:t>
            </a:r>
            <a:r>
              <a:rPr lang="en-US" dirty="0" smtClean="0">
                <a:cs typeface="Times New Roman" pitchFamily="18" charset="0"/>
              </a:rPr>
              <a:t>* </a:t>
            </a:r>
            <a:endParaRPr lang="sr-Cyrl-RS" dirty="0" smtClean="0"/>
          </a:p>
          <a:p>
            <a:r>
              <a:rPr lang="sr-Cyrl-RS" dirty="0" smtClean="0"/>
              <a:t>Након успостављања равнотежног стања:</a:t>
            </a:r>
          </a:p>
          <a:p>
            <a:pPr>
              <a:buNone/>
            </a:pPr>
            <a:r>
              <a:rPr lang="sr-Cyrl-RS" baseline="30000" dirty="0" smtClean="0">
                <a:cs typeface="Times New Roman" pitchFamily="18" charset="0"/>
              </a:rPr>
              <a:t>			</a:t>
            </a:r>
            <a:r>
              <a:rPr lang="en-US" b="1" dirty="0" err="1" smtClean="0"/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min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en-US" b="1" dirty="0" smtClean="0"/>
              <a:t> = [(D∙F)/</a:t>
            </a:r>
            <a:r>
              <a:rPr lang="en-US" b="1" dirty="0" smtClean="0">
                <a:cs typeface="Times New Roman" pitchFamily="18" charset="0"/>
              </a:rPr>
              <a:t>V</a:t>
            </a:r>
            <a:r>
              <a:rPr lang="en-US" b="1" baseline="-25000" dirty="0" smtClean="0">
                <a:cs typeface="Times New Roman" pitchFamily="18" charset="0"/>
              </a:rPr>
              <a:t>d</a:t>
            </a:r>
            <a:r>
              <a:rPr lang="en-US" b="1" dirty="0" smtClean="0"/>
              <a:t>]∙[1</a:t>
            </a:r>
            <a:r>
              <a:rPr lang="el-GR" b="1" dirty="0" smtClean="0"/>
              <a:t>/(1 − </a:t>
            </a:r>
            <a:r>
              <a:rPr lang="en-US" b="1" dirty="0" smtClean="0"/>
              <a:t>e</a:t>
            </a:r>
            <a:r>
              <a:rPr lang="en-US" b="1" baseline="30000" dirty="0" smtClean="0"/>
              <a:t>−k∙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)]</a:t>
            </a:r>
            <a:r>
              <a:rPr lang="en-US" b="1" dirty="0" smtClean="0"/>
              <a:t>∙</a:t>
            </a:r>
            <a:r>
              <a:rPr lang="en-US" b="1" dirty="0" smtClean="0">
                <a:cs typeface="Times New Roman" pitchFamily="18" charset="0"/>
              </a:rPr>
              <a:t>e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cs typeface="Times New Roman" pitchFamily="18" charset="0"/>
              </a:rPr>
              <a:t>k</a:t>
            </a:r>
            <a:r>
              <a:rPr lang="en-US" b="1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cs typeface="Times New Roman" pitchFamily="18" charset="0"/>
              </a:rPr>
              <a:t> τ</a:t>
            </a:r>
            <a:endParaRPr lang="sr-Cyrl-RS" b="1" dirty="0" smtClean="0"/>
          </a:p>
          <a:p>
            <a:pPr>
              <a:buNone/>
            </a:pPr>
            <a:r>
              <a:rPr lang="en-US" b="1" dirty="0" smtClean="0"/>
              <a:t>			</a:t>
            </a:r>
            <a:r>
              <a:rPr lang="en-US" b="1" dirty="0" err="1" smtClean="0"/>
              <a:t>C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max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baseline="-25000" dirty="0" err="1" smtClean="0">
                <a:ea typeface="YUDutchR" charset="0"/>
                <a:cs typeface="Times New Roman" pitchFamily="18" charset="0"/>
              </a:rPr>
              <a:t>ss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)</a:t>
            </a:r>
            <a:r>
              <a:rPr lang="en-US" b="1" dirty="0" smtClean="0"/>
              <a:t> = [(D∙F)/</a:t>
            </a:r>
            <a:r>
              <a:rPr lang="en-US" b="1" dirty="0" smtClean="0">
                <a:cs typeface="Times New Roman" pitchFamily="18" charset="0"/>
              </a:rPr>
              <a:t>V</a:t>
            </a:r>
            <a:r>
              <a:rPr lang="en-US" b="1" baseline="-25000" dirty="0" smtClean="0">
                <a:cs typeface="Times New Roman" pitchFamily="18" charset="0"/>
              </a:rPr>
              <a:t>d</a:t>
            </a:r>
            <a:r>
              <a:rPr lang="en-US" b="1" dirty="0" smtClean="0"/>
              <a:t>]∙[1</a:t>
            </a:r>
            <a:r>
              <a:rPr lang="el-GR" b="1" dirty="0" smtClean="0"/>
              <a:t>/(1 − </a:t>
            </a:r>
            <a:r>
              <a:rPr lang="en-US" b="1" dirty="0" smtClean="0"/>
              <a:t>e</a:t>
            </a:r>
            <a:r>
              <a:rPr lang="en-US" b="1" baseline="30000" dirty="0" smtClean="0"/>
              <a:t>−k∙</a:t>
            </a:r>
            <a:r>
              <a:rPr lang="el-GR" b="1" baseline="30000" dirty="0" smtClean="0"/>
              <a:t>τ</a:t>
            </a:r>
            <a:r>
              <a:rPr lang="el-GR" b="1" dirty="0" smtClean="0"/>
              <a:t>)]</a:t>
            </a:r>
            <a:endParaRPr lang="sr-Cyrl-RS" b="1" dirty="0" smtClean="0"/>
          </a:p>
          <a:p>
            <a:pPr marL="342900" lvl="1" indent="-342900" algn="r">
              <a:buClr>
                <a:schemeClr val="tx1"/>
              </a:buClr>
              <a:buNone/>
            </a:pPr>
            <a:r>
              <a:rPr lang="sr-Cyrl-RS" dirty="0" smtClean="0"/>
              <a:t>у равнотежном стању, 1 </a:t>
            </a:r>
            <a:r>
              <a:rPr lang="en-US" dirty="0" smtClean="0"/>
              <a:t>/ (1 - </a:t>
            </a:r>
            <a:r>
              <a:rPr lang="en-US" dirty="0" smtClean="0">
                <a:cs typeface="Times New Roman" pitchFamily="18" charset="0"/>
              </a:rPr>
              <a:t>e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aseline="30000" dirty="0" smtClean="0">
                <a:cs typeface="Times New Roman" pitchFamily="18" charset="0"/>
              </a:rPr>
              <a:t>k</a:t>
            </a:r>
            <a:r>
              <a:rPr lang="en-US" baseline="30000" dirty="0" smtClean="0">
                <a:cs typeface="Times New Roman" pitchFamily="18" charset="0"/>
                <a:sym typeface="Symbol" pitchFamily="18" charset="2"/>
              </a:rPr>
              <a:t></a:t>
            </a:r>
            <a:r>
              <a:rPr lang="el-GR" baseline="30000" dirty="0" smtClean="0">
                <a:cs typeface="Times New Roman" pitchFamily="18" charset="0"/>
              </a:rPr>
              <a:t>τ</a:t>
            </a:r>
            <a:r>
              <a:rPr lang="en-US" dirty="0" smtClean="0"/>
              <a:t>) </a:t>
            </a:r>
            <a:r>
              <a:rPr lang="sr-Cyrl-RS" dirty="0" smtClean="0"/>
              <a:t>је </a:t>
            </a:r>
            <a:r>
              <a:rPr lang="sr-Cyrl-RS" dirty="0" smtClean="0">
                <a:cs typeface="Times New Roman" pitchFamily="18" charset="0"/>
              </a:rPr>
              <a:t>фактор акумулације</a:t>
            </a:r>
            <a:r>
              <a:rPr lang="en-US" dirty="0" smtClean="0">
                <a:cs typeface="Times New Roman" pitchFamily="18" charset="0"/>
              </a:rPr>
              <a:t>*</a:t>
            </a:r>
          </a:p>
          <a:p>
            <a:pPr marL="342900" lvl="1" indent="-342900" algn="r">
              <a:buClr>
                <a:schemeClr val="tx1"/>
              </a:buClr>
              <a:buNone/>
            </a:pPr>
            <a:endParaRPr lang="sr-Cyrl-RS" sz="1800" dirty="0" smtClean="0"/>
          </a:p>
          <a:p>
            <a:pPr marL="342900" lvl="1" indent="-342900" algn="r">
              <a:buClr>
                <a:schemeClr val="tx1"/>
              </a:buClr>
              <a:buNone/>
            </a:pPr>
            <a:r>
              <a:rPr lang="en-US" sz="1800" dirty="0" smtClean="0"/>
              <a:t>*</a:t>
            </a:r>
            <a:r>
              <a:rPr lang="sr-Cyrl-RS" sz="1800" dirty="0" smtClean="0"/>
              <a:t>прецизније израчунавање је комплексније и укључује познавање константе апсорпције</a:t>
            </a:r>
            <a:endParaRPr lang="en-US" sz="1800" dirty="0" smtClean="0"/>
          </a:p>
          <a:p>
            <a:pPr marL="342900" lvl="1" indent="-342900" algn="r">
              <a:buClr>
                <a:schemeClr val="tx1"/>
              </a:buClr>
              <a:buNone/>
            </a:pPr>
            <a:r>
              <a:rPr lang="en-US" dirty="0" smtClean="0">
                <a:cs typeface="Times New Roman" pitchFamily="18" charset="0"/>
              </a:rPr>
              <a:t> </a:t>
            </a:r>
            <a:endParaRPr lang="sr-Cyrl-RS" b="1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123728" y="2060848"/>
            <a:ext cx="5688632" cy="936104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339752" y="3789040"/>
            <a:ext cx="5040560" cy="86409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424936" cy="1143000"/>
          </a:xfrm>
        </p:spPr>
        <p:txBody>
          <a:bodyPr/>
          <a:lstStyle/>
          <a:p>
            <a:r>
              <a:rPr lang="sr-Cyrl-RS" dirty="0" smtClean="0"/>
              <a:t>Поновљено дозирање</a:t>
            </a:r>
            <a:br>
              <a:rPr lang="sr-Cyrl-RS" dirty="0" smtClean="0"/>
            </a:br>
            <a:r>
              <a:rPr lang="sr-Cyrl-RS" sz="4000" dirty="0" smtClean="0"/>
              <a:t>- проблем ирегуларног дозирања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Ако дозни интервал није константан (ирегуларно дозирање), вредности C</a:t>
            </a:r>
            <a:r>
              <a:rPr lang="ru-RU" baseline="-25000" dirty="0" smtClean="0"/>
              <a:t>ss</a:t>
            </a:r>
            <a:r>
              <a:rPr lang="ru-RU" dirty="0" smtClean="0"/>
              <a:t>, C</a:t>
            </a:r>
            <a:r>
              <a:rPr lang="ru-RU" baseline="-25000" dirty="0" smtClean="0"/>
              <a:t>max(ss)</a:t>
            </a:r>
            <a:r>
              <a:rPr lang="ru-RU" dirty="0" smtClean="0"/>
              <a:t> и C</a:t>
            </a:r>
            <a:r>
              <a:rPr lang="ru-RU" baseline="-25000" dirty="0" smtClean="0"/>
              <a:t>min(ss)</a:t>
            </a:r>
            <a:r>
              <a:rPr lang="ru-RU" dirty="0" smtClean="0"/>
              <a:t> ће одступати од израчунатих</a:t>
            </a:r>
          </a:p>
          <a:p>
            <a:pPr lvl="1"/>
            <a:r>
              <a:rPr lang="ru-RU" dirty="0" smtClean="0"/>
              <a:t>ирегуларно дозирање је прихватљиво у пракси ако лек има велику терапијску ширину и ако његова ниска концентрација у плазми у одређеним деловима дана не представља препреку у постизању терапијског циља (нпр. аналгетски ефекат док пацијент спава, ако га бол не буди)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424936" cy="1143000"/>
          </a:xfrm>
        </p:spPr>
        <p:txBody>
          <a:bodyPr/>
          <a:lstStyle/>
          <a:p>
            <a:r>
              <a:rPr lang="sr-Cyrl-RS" dirty="0" smtClean="0"/>
              <a:t>Поновљено дозирање</a:t>
            </a:r>
            <a:br>
              <a:rPr lang="sr-Cyrl-RS" dirty="0" smtClean="0"/>
            </a:br>
            <a:r>
              <a:rPr lang="sr-Cyrl-RS" sz="4000" dirty="0" smtClean="0"/>
              <a:t>- проблем пропуштене дозе-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</a:t>
            </a:r>
            <a:r>
              <a:rPr lang="sr-Cyrl-RS" dirty="0" smtClean="0"/>
              <a:t>д пропуштене дозе (</a:t>
            </a:r>
            <a:r>
              <a:rPr lang="en-US" i="1" dirty="0" smtClean="0"/>
              <a:t>missed dose</a:t>
            </a:r>
            <a:r>
              <a:rPr lang="en-US" dirty="0" smtClean="0"/>
              <a:t>)</a:t>
            </a:r>
            <a:r>
              <a:rPr lang="sr-Cyrl-RS" dirty="0" smtClean="0"/>
              <a:t>, концентрација лека се може проценити ако се зна колико је времена прошло од кад је доза пропуштена (</a:t>
            </a:r>
            <a:r>
              <a:rPr lang="en-US" dirty="0" smtClean="0"/>
              <a:t>t</a:t>
            </a:r>
            <a:r>
              <a:rPr lang="en-US" baseline="-25000" dirty="0" smtClean="0"/>
              <a:t>miss</a:t>
            </a:r>
            <a:r>
              <a:rPr lang="sr-Cyrl-RS" dirty="0" smtClean="0"/>
              <a:t>):</a:t>
            </a:r>
          </a:p>
          <a:p>
            <a:r>
              <a:rPr lang="sr-Cyrl-RS" dirty="0" smtClean="0"/>
              <a:t>након поновљеног дозирања (интравенски болус):</a:t>
            </a:r>
          </a:p>
          <a:p>
            <a:pPr algn="ctr"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C=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{[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t 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/>
              <a:t> </a:t>
            </a:r>
            <a:r>
              <a:rPr lang="en-US" b="1" baseline="30000" dirty="0" smtClean="0"/>
              <a:t>t</a:t>
            </a:r>
            <a:r>
              <a:rPr lang="en-US" sz="2000" b="1" baseline="30000" dirty="0" smtClean="0"/>
              <a:t>miss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}</a:t>
            </a:r>
            <a:endParaRPr lang="sr-Cyrl-RS" b="1" dirty="0" smtClean="0"/>
          </a:p>
          <a:p>
            <a:r>
              <a:rPr lang="sr-Cyrl-RS" dirty="0" smtClean="0"/>
              <a:t>у равнотежном стању (интравенски болус):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C=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{[</a:t>
            </a:r>
            <a:r>
              <a:rPr lang="en-US" b="1" dirty="0" smtClean="0">
                <a:sym typeface="Symbol" pitchFamily="18" charset="2"/>
              </a:rPr>
              <a:t>1</a:t>
            </a:r>
            <a:r>
              <a:rPr lang="en-US" b="1" dirty="0" smtClean="0"/>
              <a:t>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t 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/>
              <a:t> </a:t>
            </a:r>
            <a:r>
              <a:rPr lang="en-US" b="1" baseline="30000" dirty="0" smtClean="0"/>
              <a:t>t</a:t>
            </a:r>
            <a:r>
              <a:rPr lang="en-US" sz="2000" b="1" baseline="30000" dirty="0" smtClean="0"/>
              <a:t>miss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}</a:t>
            </a:r>
            <a:endParaRPr lang="ru-RU" b="1" dirty="0" smtClean="0"/>
          </a:p>
          <a:p>
            <a:pPr lvl="1"/>
            <a:r>
              <a:rPr lang="en-US" dirty="0" smtClean="0"/>
              <a:t>t </a:t>
            </a:r>
            <a:r>
              <a:rPr lang="sr-Cyrl-RS" dirty="0" smtClean="0"/>
              <a:t>је време које је протекло од примене последње дозе</a:t>
            </a:r>
          </a:p>
          <a:p>
            <a:pPr lvl="1"/>
            <a:r>
              <a:rPr lang="sr-Cyrl-RS" dirty="0" smtClean="0"/>
              <a:t>ако је доза пропуштена скорије, више ће утицати на тренутну концентрацију лека у крви; ако је пропуштена пре више од 5 времена полуелиминације, њен утицај може да се занемари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424936" cy="1143000"/>
          </a:xfrm>
        </p:spPr>
        <p:txBody>
          <a:bodyPr/>
          <a:lstStyle/>
          <a:p>
            <a:r>
              <a:rPr lang="sr-Cyrl-RS" dirty="0" smtClean="0"/>
              <a:t>Поновљено дозирање</a:t>
            </a:r>
            <a:br>
              <a:rPr lang="sr-Cyrl-RS" dirty="0" smtClean="0"/>
            </a:br>
            <a:r>
              <a:rPr lang="sr-Cyrl-RS" sz="3600" dirty="0" smtClean="0"/>
              <a:t>- проблем превремене/закаснеле дозе-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Cyrl-RS" dirty="0" smtClean="0"/>
              <a:t>ада је једна од доза примењена прерано или прекасно, она се може третирати као пропуштена, при чему се време када је заиста узета третира као додатна доза:</a:t>
            </a:r>
          </a:p>
          <a:p>
            <a:r>
              <a:rPr lang="sr-Cyrl-RS" dirty="0" smtClean="0"/>
              <a:t>након поновљеног дозирања (интравенски болус):</a:t>
            </a:r>
          </a:p>
          <a:p>
            <a:pPr algn="ctr"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C=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{[</a:t>
            </a:r>
            <a:r>
              <a:rPr lang="en-US" b="1" dirty="0" smtClean="0"/>
              <a:t>(1 - </a:t>
            </a:r>
            <a:r>
              <a:rPr lang="en-US" b="1" dirty="0" err="1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err="1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n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 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t 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/>
              <a:t> </a:t>
            </a:r>
            <a:r>
              <a:rPr lang="en-US" b="1" baseline="30000" dirty="0" smtClean="0"/>
              <a:t>t</a:t>
            </a:r>
            <a:r>
              <a:rPr lang="en-US" sz="2000" b="1" baseline="30000" dirty="0" smtClean="0"/>
              <a:t>miss</a:t>
            </a:r>
            <a:r>
              <a:rPr lang="sr-Cyrl-RS" sz="2000" b="1" dirty="0" smtClean="0">
                <a:ea typeface="新細明體" pitchFamily="18" charset="-120"/>
                <a:cs typeface="Times New Roman" pitchFamily="18" charset="0"/>
              </a:rPr>
              <a:t> +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000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t</a:t>
            </a:r>
            <a:r>
              <a:rPr lang="en-US" sz="1800" b="1" baseline="30000" dirty="0" smtClean="0"/>
              <a:t>act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}</a:t>
            </a:r>
            <a:endParaRPr lang="sr-Cyrl-RS" b="1" dirty="0" smtClean="0"/>
          </a:p>
          <a:p>
            <a:r>
              <a:rPr lang="sr-Cyrl-RS" dirty="0" smtClean="0"/>
              <a:t>у равнотежном стању (интравенски болус):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C=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D / V</a:t>
            </a:r>
            <a:r>
              <a:rPr lang="en-US" b="1" baseline="-25000" dirty="0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)  {[</a:t>
            </a:r>
            <a:r>
              <a:rPr lang="en-US" b="1" dirty="0" smtClean="0">
                <a:sym typeface="Symbol" pitchFamily="18" charset="2"/>
              </a:rPr>
              <a:t>1</a:t>
            </a:r>
            <a:r>
              <a:rPr lang="en-US" b="1" dirty="0" smtClean="0"/>
              <a:t>/ (1 -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l-GR" b="1" baseline="30000" dirty="0" smtClean="0"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b="1" dirty="0" smtClean="0"/>
              <a:t>)] 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</a:rPr>
              <a:t>t </a:t>
            </a:r>
            <a:r>
              <a:rPr lang="sr-Cyrl-RS" b="1" dirty="0" smtClean="0"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b="1" dirty="0" smtClean="0"/>
              <a:t> </a:t>
            </a:r>
            <a:r>
              <a:rPr lang="en-US" b="1" baseline="30000" dirty="0" smtClean="0"/>
              <a:t>t</a:t>
            </a:r>
            <a:r>
              <a:rPr lang="en-US" sz="2000" b="1" baseline="30000" dirty="0" smtClean="0"/>
              <a:t>miss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Cyrl-RS" sz="2000" b="1" dirty="0" smtClean="0">
                <a:ea typeface="新細明體" pitchFamily="18" charset="-120"/>
                <a:cs typeface="Times New Roman" pitchFamily="18" charset="0"/>
              </a:rPr>
              <a:t>+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 e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000" b="1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tact</a:t>
            </a:r>
            <a:r>
              <a:rPr lang="en-US" sz="2000" b="1" baseline="30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sz="2000" b="1" dirty="0" smtClean="0">
                <a:ea typeface="新細明體" pitchFamily="18" charset="-120"/>
                <a:cs typeface="Times New Roman" pitchFamily="18" charset="0"/>
              </a:rPr>
              <a:t>}</a:t>
            </a:r>
            <a:endParaRPr lang="ru-RU" b="1" dirty="0" smtClean="0"/>
          </a:p>
          <a:p>
            <a:pPr lvl="1"/>
            <a:r>
              <a:rPr lang="en-US" dirty="0" smtClean="0"/>
              <a:t>t </a:t>
            </a:r>
            <a:r>
              <a:rPr lang="sr-Cyrl-RS" dirty="0" smtClean="0"/>
              <a:t>је време које је протекло од примене последње дозе</a:t>
            </a:r>
          </a:p>
          <a:p>
            <a:pPr lvl="1"/>
            <a:r>
              <a:rPr lang="en-US" dirty="0" smtClean="0"/>
              <a:t>t</a:t>
            </a:r>
            <a:r>
              <a:rPr lang="en-US" baseline="-25000" dirty="0" smtClean="0"/>
              <a:t>miss </a:t>
            </a:r>
            <a:r>
              <a:rPr lang="sr-Cyrl-RS" baseline="-25000" dirty="0" smtClean="0"/>
              <a:t> </a:t>
            </a:r>
            <a:r>
              <a:rPr lang="sr-Cyrl-RS" dirty="0" smtClean="0"/>
              <a:t>је време које је прошло од кад је доза пропуштена</a:t>
            </a:r>
          </a:p>
          <a:p>
            <a:pPr lvl="1"/>
            <a:r>
              <a:rPr lang="en-US" dirty="0" smtClean="0"/>
              <a:t>t</a:t>
            </a:r>
            <a:r>
              <a:rPr lang="en-US" baseline="-25000" dirty="0" smtClean="0"/>
              <a:t>act </a:t>
            </a:r>
            <a:r>
              <a:rPr lang="sr-Cyrl-RS" baseline="-25000" dirty="0" smtClean="0"/>
              <a:t> </a:t>
            </a:r>
            <a:r>
              <a:rPr lang="sr-Cyrl-RS" dirty="0" smtClean="0"/>
              <a:t>је време које је прошло од кад је ‘’додатна’’ доза примењена</a:t>
            </a:r>
          </a:p>
          <a:p>
            <a:pPr lvl="1"/>
            <a:endParaRPr lang="sr-Cyrl-R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3491880" y="5877272"/>
            <a:ext cx="360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t</a:t>
            </a:r>
            <a:endParaRPr lang="en-US" sz="2000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195736" y="6093296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1601905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6012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892480" cy="1143000"/>
          </a:xfrm>
        </p:spPr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3200" dirty="0" smtClean="0"/>
              <a:t> - после појединачне интравенске болус дозе -</a:t>
            </a:r>
            <a:endParaRPr lang="en-US" sz="32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4" y="2780928"/>
            <a:ext cx="493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86916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1979712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3491880" y="3861048"/>
            <a:ext cx="0" cy="237490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835696" y="2636912"/>
            <a:ext cx="10801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C</a:t>
            </a:r>
            <a:r>
              <a:rPr lang="en-US" sz="2000" b="1" baseline="-25000" dirty="0" smtClean="0">
                <a:solidFill>
                  <a:srgbClr val="0000FF"/>
                </a:solidFill>
                <a:latin typeface="+mn-lt"/>
              </a:rPr>
              <a:t>0</a:t>
            </a:r>
            <a:r>
              <a:rPr lang="en-US" sz="2000" b="1" dirty="0" smtClean="0">
                <a:latin typeface="+mn-lt"/>
              </a:rPr>
              <a:t>=</a:t>
            </a:r>
            <a:r>
              <a:rPr lang="en-US" sz="2000" b="1" dirty="0" err="1" smtClean="0">
                <a:latin typeface="+mn-lt"/>
              </a:rPr>
              <a:t>C</a:t>
            </a:r>
            <a:r>
              <a:rPr lang="en-US" sz="2000" b="1" baseline="-25000" dirty="0" err="1" smtClean="0">
                <a:latin typeface="+mn-lt"/>
              </a:rPr>
              <a:t>max</a:t>
            </a:r>
            <a:endParaRPr lang="en-US" sz="2000" b="1" baseline="-25000" dirty="0" smtClean="0">
              <a:latin typeface="+mn-lt"/>
            </a:endParaRP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547565" y="5805488"/>
            <a:ext cx="10082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n-lt"/>
              </a:rPr>
              <a:t>t</a:t>
            </a:r>
            <a:r>
              <a:rPr lang="en-US" sz="2000" b="1" baseline="-25000" dirty="0" smtClean="0">
                <a:latin typeface="+mn-lt"/>
              </a:rPr>
              <a:t>0</a:t>
            </a:r>
            <a:r>
              <a:rPr lang="sr-Cyrl-RS" sz="2000" b="1" dirty="0" smtClean="0">
                <a:latin typeface="+mn-lt"/>
              </a:rPr>
              <a:t>=</a:t>
            </a:r>
            <a:r>
              <a:rPr lang="en-US" sz="2000" b="1" dirty="0" err="1" smtClean="0">
                <a:latin typeface="+mn-lt"/>
              </a:rPr>
              <a:t>t</a:t>
            </a:r>
            <a:r>
              <a:rPr lang="en-US" sz="2000" b="1" baseline="-25000" dirty="0" err="1" smtClean="0">
                <a:latin typeface="+mn-lt"/>
              </a:rPr>
              <a:t>max</a:t>
            </a:r>
            <a:endParaRPr lang="en-US" sz="2000" b="1" baseline="-25000" dirty="0" smtClean="0">
              <a:latin typeface="+mn-lt"/>
            </a:endParaRP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1979712" y="6237288"/>
            <a:ext cx="7200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3419872" y="4509120"/>
            <a:ext cx="51125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жељени ефекат</a:t>
            </a:r>
            <a:r>
              <a:rPr lang="en-US" sz="1800" dirty="0" smtClean="0">
                <a:latin typeface="+mn-lt"/>
              </a:rPr>
              <a:t> (</a:t>
            </a:r>
            <a:r>
              <a:rPr lang="en-US" sz="1800" i="1" dirty="0" smtClean="0">
                <a:latin typeface="+mn-lt"/>
              </a:rPr>
              <a:t>minimum effective concentration, MEC) 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2699792" y="2420888"/>
            <a:ext cx="4968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нежељени ефекат</a:t>
            </a:r>
            <a:r>
              <a:rPr lang="en-US" sz="1800" dirty="0" smtClean="0">
                <a:latin typeface="+mn-lt"/>
              </a:rPr>
              <a:t> (</a:t>
            </a:r>
            <a:r>
              <a:rPr lang="en-US" sz="1800" i="1" dirty="0" smtClean="0">
                <a:latin typeface="+mn-lt"/>
              </a:rPr>
              <a:t>minimum toxic concentration, MTC 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6876256" y="2780928"/>
            <a:ext cx="0" cy="2088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6732240" y="3573016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 rot="16200000">
            <a:off x="-671842" y="3523623"/>
            <a:ext cx="4320479" cy="38681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</a:t>
            </a:r>
            <a:r>
              <a:rPr kumimoji="0" lang="en-US" sz="2000" dirty="0" smtClean="0">
                <a:latin typeface="Arial" pitchFamily="34" charset="0"/>
              </a:rPr>
              <a:t> </a:t>
            </a:r>
            <a:r>
              <a:rPr kumimoji="0" lang="sr-Cyrl-RS" sz="2000" dirty="0" smtClean="0">
                <a:latin typeface="Arial" pitchFamily="34" charset="0"/>
              </a:rPr>
              <a:t>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46" name="Arc 45"/>
          <p:cNvSpPr/>
          <p:nvPr/>
        </p:nvSpPr>
        <p:spPr bwMode="auto">
          <a:xfrm rot="10800000">
            <a:off x="1979712" y="-225120"/>
            <a:ext cx="5328592" cy="6048672"/>
          </a:xfrm>
          <a:prstGeom prst="arc">
            <a:avLst>
              <a:gd name="adj1" fmla="val 16200000"/>
              <a:gd name="adj2" fmla="val 28623"/>
            </a:avLst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43608" y="522920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C</a:t>
            </a:r>
            <a:endParaRPr lang="en-US" sz="2000" b="1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0" name="Line 28"/>
          <p:cNvSpPr>
            <a:spLocks noChangeShapeType="1"/>
          </p:cNvSpPr>
          <p:nvPr/>
        </p:nvSpPr>
        <p:spPr bwMode="auto">
          <a:xfrm>
            <a:off x="1763688" y="5535162"/>
            <a:ext cx="4968875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77969"/>
            <a:ext cx="6912768" cy="3483279"/>
          </a:xfrm>
          <a:prstGeom prst="rect">
            <a:avLst/>
          </a:prstGeom>
          <a:noFill/>
        </p:spPr>
      </p:pic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1241052" y="340940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347864" y="6021288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18968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18968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18968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18968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18968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18968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253183" y="5842000"/>
            <a:ext cx="694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682213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257944" y="2132856"/>
            <a:ext cx="6840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>
            <a:off x="2141658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3032649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3878815" y="400528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>
            <a:off x="4733946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5598042" y="4005288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39" name="Rectangle 18"/>
          <p:cNvSpPr>
            <a:spLocks noGrp="1" noChangeArrowheads="1"/>
          </p:cNvSpPr>
          <p:nvPr>
            <p:ph type="title"/>
          </p:nvPr>
        </p:nvSpPr>
        <p:spPr>
          <a:xfrm>
            <a:off x="323528" y="304800"/>
            <a:ext cx="8568952" cy="1143000"/>
          </a:xfrm>
        </p:spPr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3200" dirty="0" smtClean="0"/>
              <a:t> - после поновљене интравенске болус дозе -</a:t>
            </a:r>
            <a:endParaRPr lang="en-US" sz="3200" dirty="0"/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5652120" y="6093296"/>
            <a:ext cx="792088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1" name="Text Box 33"/>
          <p:cNvSpPr txBox="1">
            <a:spLocks noChangeArrowheads="1"/>
          </p:cNvSpPr>
          <p:nvPr/>
        </p:nvSpPr>
        <p:spPr bwMode="auto">
          <a:xfrm>
            <a:off x="5724128" y="6093296"/>
            <a:ext cx="720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000" b="1" dirty="0" smtClean="0">
                <a:latin typeface="Calibri"/>
              </a:rPr>
              <a:t>τ</a:t>
            </a:r>
            <a:endParaRPr lang="en-US" sz="2000" b="1" dirty="0">
              <a:latin typeface="+mj-lt"/>
            </a:endParaRPr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7173253" y="2186934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>
            <a:off x="7983559" y="4544980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1115616" y="285293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D60093"/>
                </a:solidFill>
              </a:rPr>
              <a:t>C</a:t>
            </a:r>
            <a:r>
              <a:rPr lang="en-US" b="1" baseline="-25000" dirty="0" smtClean="0">
                <a:solidFill>
                  <a:srgbClr val="D60093"/>
                </a:solidFill>
              </a:rPr>
              <a:t>ss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04248" y="170080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max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 (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ss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)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56376" y="407707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min</a:t>
            </a:r>
            <a:r>
              <a:rPr lang="sr-Cyrl-RS" b="1" baseline="-25000" dirty="0" smtClean="0">
                <a:solidFill>
                  <a:srgbClr val="D60093"/>
                </a:solidFill>
                <a:latin typeface="+mn-lt"/>
              </a:rPr>
              <a:t> (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ss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)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588224" y="2204864"/>
            <a:ext cx="648072" cy="40324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88224" y="544522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24" y="414036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68" name="Line 29"/>
          <p:cNvSpPr>
            <a:spLocks noChangeShapeType="1"/>
          </p:cNvSpPr>
          <p:nvPr/>
        </p:nvSpPr>
        <p:spPr bwMode="auto">
          <a:xfrm>
            <a:off x="7308304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45024"/>
            <a:ext cx="8640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18968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253183" y="1844824"/>
            <a:ext cx="0" cy="4032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259532" y="4653136"/>
            <a:ext cx="691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5" name="Line 29"/>
          <p:cNvSpPr>
            <a:spLocks noChangeShapeType="1"/>
          </p:cNvSpPr>
          <p:nvPr/>
        </p:nvSpPr>
        <p:spPr bwMode="auto">
          <a:xfrm>
            <a:off x="6444208" y="4005064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8333" y="2447782"/>
            <a:ext cx="828001" cy="314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973" y="5229200"/>
            <a:ext cx="828001" cy="59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Line 26"/>
          <p:cNvSpPr>
            <a:spLocks noChangeShapeType="1"/>
          </p:cNvSpPr>
          <p:nvPr/>
        </p:nvSpPr>
        <p:spPr bwMode="auto">
          <a:xfrm flipH="1" flipV="1">
            <a:off x="1259632" y="3356992"/>
            <a:ext cx="6948000" cy="0"/>
          </a:xfrm>
          <a:prstGeom prst="line">
            <a:avLst/>
          </a:prstGeom>
          <a:noFill/>
          <a:ln w="19050">
            <a:solidFill>
              <a:srgbClr val="D6009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5598042" y="4221088"/>
            <a:ext cx="0" cy="36004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7992236" y="2132856"/>
            <a:ext cx="0" cy="2520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4" name="Text Box 35"/>
          <p:cNvSpPr txBox="1">
            <a:spLocks noChangeArrowheads="1"/>
          </p:cNvSpPr>
          <p:nvPr/>
        </p:nvSpPr>
        <p:spPr bwMode="auto">
          <a:xfrm>
            <a:off x="7596336" y="3070701"/>
            <a:ext cx="1331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2150623" y="5652283"/>
            <a:ext cx="720080" cy="144016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2123728" y="2852936"/>
            <a:ext cx="3774152" cy="2957314"/>
            <a:chOff x="2123728" y="2852936"/>
            <a:chExt cx="3774152" cy="295731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2852936"/>
              <a:ext cx="1104900" cy="2950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Rectangle 44"/>
            <p:cNvSpPr/>
            <p:nvPr/>
          </p:nvSpPr>
          <p:spPr bwMode="auto">
            <a:xfrm>
              <a:off x="3131840" y="3789040"/>
              <a:ext cx="28803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3128010" y="4293870"/>
              <a:ext cx="2769870" cy="1516380"/>
            </a:xfrm>
            <a:custGeom>
              <a:avLst/>
              <a:gdLst>
                <a:gd name="connsiteX0" fmla="*/ 0 w 2769870"/>
                <a:gd name="connsiteY0" fmla="*/ 0 h 1516380"/>
                <a:gd name="connsiteX1" fmla="*/ 411480 w 2769870"/>
                <a:gd name="connsiteY1" fmla="*/ 411480 h 1516380"/>
                <a:gd name="connsiteX2" fmla="*/ 834390 w 2769870"/>
                <a:gd name="connsiteY2" fmla="*/ 750570 h 1516380"/>
                <a:gd name="connsiteX3" fmla="*/ 1344930 w 2769870"/>
                <a:gd name="connsiteY3" fmla="*/ 1082040 h 1516380"/>
                <a:gd name="connsiteX4" fmla="*/ 1836420 w 2769870"/>
                <a:gd name="connsiteY4" fmla="*/ 1291590 h 1516380"/>
                <a:gd name="connsiteX5" fmla="*/ 2366010 w 2769870"/>
                <a:gd name="connsiteY5" fmla="*/ 1451610 h 1516380"/>
                <a:gd name="connsiteX6" fmla="*/ 2769870 w 2769870"/>
                <a:gd name="connsiteY6" fmla="*/ 1516380 h 1516380"/>
                <a:gd name="connsiteX7" fmla="*/ 2769870 w 2769870"/>
                <a:gd name="connsiteY7" fmla="*/ 151638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9870" h="1516380">
                  <a:moveTo>
                    <a:pt x="0" y="0"/>
                  </a:moveTo>
                  <a:cubicBezTo>
                    <a:pt x="136207" y="143192"/>
                    <a:pt x="272415" y="286385"/>
                    <a:pt x="411480" y="411480"/>
                  </a:cubicBezTo>
                  <a:cubicBezTo>
                    <a:pt x="550545" y="536575"/>
                    <a:pt x="678815" y="638810"/>
                    <a:pt x="834390" y="750570"/>
                  </a:cubicBezTo>
                  <a:cubicBezTo>
                    <a:pt x="989965" y="862330"/>
                    <a:pt x="1177925" y="991870"/>
                    <a:pt x="1344930" y="1082040"/>
                  </a:cubicBezTo>
                  <a:cubicBezTo>
                    <a:pt x="1511935" y="1172210"/>
                    <a:pt x="1666240" y="1229995"/>
                    <a:pt x="1836420" y="1291590"/>
                  </a:cubicBezTo>
                  <a:cubicBezTo>
                    <a:pt x="2006600" y="1353185"/>
                    <a:pt x="2210435" y="1414145"/>
                    <a:pt x="2366010" y="1451610"/>
                  </a:cubicBezTo>
                  <a:cubicBezTo>
                    <a:pt x="2521585" y="1489075"/>
                    <a:pt x="2769870" y="1516380"/>
                    <a:pt x="2769870" y="1516380"/>
                  </a:cubicBezTo>
                  <a:lnTo>
                    <a:pt x="2769870" y="1516380"/>
                  </a:lnTo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1403648" y="6237312"/>
            <a:ext cx="2737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Време деловања лека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195736" y="6093296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1601905"/>
            <a:ext cx="0" cy="4248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6012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4000" dirty="0" smtClean="0"/>
              <a:t> - после појединачне оралне дозе -</a:t>
            </a:r>
            <a:endParaRPr lang="en-US" sz="36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4" y="3529013"/>
            <a:ext cx="493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7" name="Line 27"/>
          <p:cNvSpPr>
            <a:spLocks noChangeShapeType="1"/>
          </p:cNvSpPr>
          <p:nvPr/>
        </p:nvSpPr>
        <p:spPr bwMode="auto">
          <a:xfrm flipH="1">
            <a:off x="2412380" y="3367088"/>
            <a:ext cx="0" cy="24765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437112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2232807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3275856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C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57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2123083" y="5805488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2232807" y="6237288"/>
            <a:ext cx="10440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3869275" y="4078813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жељени ефекат</a:t>
            </a:r>
            <a:endParaRPr lang="en-US" sz="1800" baseline="-25000" dirty="0">
              <a:latin typeface="+mn-lt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2230673" y="2852936"/>
            <a:ext cx="0" cy="936104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 Box 35"/>
          <p:cNvSpPr txBox="1">
            <a:spLocks noChangeArrowheads="1"/>
          </p:cNvSpPr>
          <p:nvPr/>
        </p:nvSpPr>
        <p:spPr bwMode="auto">
          <a:xfrm>
            <a:off x="1907705" y="2257097"/>
            <a:ext cx="10081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Почетак ефекта</a:t>
            </a:r>
            <a:endParaRPr lang="en-US" sz="1800" baseline="-25000" dirty="0">
              <a:latin typeface="+mn-lt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>
            <a:off x="2483768" y="2636912"/>
            <a:ext cx="648072" cy="792088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3491880" y="3194758"/>
            <a:ext cx="2880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</a:t>
            </a:r>
            <a:r>
              <a:rPr lang="sr-Cyrl-CS" sz="1800" dirty="0" smtClean="0">
                <a:latin typeface="+mn-lt"/>
              </a:rPr>
              <a:t>концентрација за нежељени ефекат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2915816" y="2278613"/>
            <a:ext cx="1224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Максимум ефекта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6876256" y="3501008"/>
            <a:ext cx="0" cy="9360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6732240" y="3851756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 rot="16200000">
            <a:off x="-556302" y="3254196"/>
            <a:ext cx="4089400" cy="69459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</a:t>
            </a:r>
            <a:endParaRPr kumimoji="0" lang="en-US" sz="2000" dirty="0" smtClean="0">
              <a:latin typeface="Arial" pitchFamily="34" charset="0"/>
            </a:endParaRPr>
          </a:p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Резултат слика за repeated oral admini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489" y="2492896"/>
            <a:ext cx="6477000" cy="3295651"/>
          </a:xfrm>
          <a:prstGeom prst="rect">
            <a:avLst/>
          </a:prstGeom>
          <a:noFill/>
        </p:spPr>
      </p:pic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1241052" y="340940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RS" sz="2000" dirty="0" smtClean="0">
                <a:latin typeface="Arial" pitchFamily="34" charset="0"/>
              </a:rPr>
              <a:t>Концентрација (</a:t>
            </a:r>
            <a:r>
              <a:rPr kumimoji="0" lang="en-US" sz="2000" dirty="0" smtClean="0">
                <a:latin typeface="Arial" pitchFamily="34" charset="0"/>
              </a:rPr>
              <a:t>mg/l</a:t>
            </a:r>
            <a:r>
              <a:rPr kumimoji="0" lang="sr-Cyrl-RS" sz="2000" dirty="0" smtClean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347864" y="6021288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 dirty="0">
                <a:latin typeface="Arial" pitchFamily="34" charset="0"/>
              </a:rPr>
              <a:t>Време (</a:t>
            </a:r>
            <a:r>
              <a:rPr kumimoji="0" lang="en-US" sz="2000" dirty="0">
                <a:latin typeface="Arial" pitchFamily="34" charset="0"/>
              </a:rPr>
              <a:t>h</a:t>
            </a:r>
            <a:r>
              <a:rPr kumimoji="0" lang="sr-Cyrl-CS" sz="2000" dirty="0">
                <a:latin typeface="Arial" pitchFamily="34" charset="0"/>
              </a:rPr>
              <a:t>)</a:t>
            </a:r>
            <a:endParaRPr kumimoji="0" lang="en-US" sz="2000" dirty="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253183" y="1844824"/>
            <a:ext cx="0" cy="40320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18968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18968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18968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18968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18968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18968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18968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253183" y="5842000"/>
            <a:ext cx="6948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 type="none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Крива концентрација/време</a:t>
            </a:r>
            <a:br>
              <a:rPr lang="sr-Cyrl-RS" sz="4000" dirty="0" smtClean="0"/>
            </a:br>
            <a:r>
              <a:rPr lang="sr-Cyrl-RS" sz="4000" dirty="0" smtClean="0"/>
              <a:t> - после поновљене оралне дозе -</a:t>
            </a:r>
            <a:endParaRPr lang="en-US" sz="3600" dirty="0"/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257944" y="2420888"/>
            <a:ext cx="6840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259532" y="3923803"/>
            <a:ext cx="6912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1512727" y="3933825"/>
            <a:ext cx="0" cy="1980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>
            <a:off x="2600601" y="3933056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" name="Line 29"/>
          <p:cNvSpPr>
            <a:spLocks noChangeShapeType="1"/>
          </p:cNvSpPr>
          <p:nvPr/>
        </p:nvSpPr>
        <p:spPr bwMode="auto">
          <a:xfrm>
            <a:off x="3681009" y="3933056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4770094" y="3933280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>
            <a:off x="5840961" y="3933056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" name="Line 29"/>
          <p:cNvSpPr>
            <a:spLocks noChangeShapeType="1"/>
          </p:cNvSpPr>
          <p:nvPr/>
        </p:nvSpPr>
        <p:spPr bwMode="auto">
          <a:xfrm>
            <a:off x="6939011" y="3933280"/>
            <a:ext cx="0" cy="2016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cxnSp>
        <p:nvCxnSpPr>
          <p:cNvPr id="58" name="Straight Arrow Connector 57"/>
          <p:cNvCxnSpPr/>
          <p:nvPr/>
        </p:nvCxnSpPr>
        <p:spPr bwMode="auto">
          <a:xfrm>
            <a:off x="5868144" y="5949280"/>
            <a:ext cx="1008112" cy="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333333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9" name="Text Box 33"/>
          <p:cNvSpPr txBox="1">
            <a:spLocks noChangeArrowheads="1"/>
          </p:cNvSpPr>
          <p:nvPr/>
        </p:nvSpPr>
        <p:spPr bwMode="auto">
          <a:xfrm>
            <a:off x="6084168" y="5877272"/>
            <a:ext cx="720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000" b="1" dirty="0" smtClean="0">
                <a:latin typeface="Calibri"/>
              </a:rPr>
              <a:t>τ</a:t>
            </a:r>
            <a:endParaRPr lang="en-US" sz="2000" b="1" dirty="0">
              <a:latin typeface="+mj-lt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92896"/>
            <a:ext cx="10668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Line 26"/>
          <p:cNvSpPr>
            <a:spLocks noChangeShapeType="1"/>
          </p:cNvSpPr>
          <p:nvPr/>
        </p:nvSpPr>
        <p:spPr bwMode="auto">
          <a:xfrm flipH="1" flipV="1">
            <a:off x="1259632" y="3212976"/>
            <a:ext cx="6948000" cy="0"/>
          </a:xfrm>
          <a:prstGeom prst="line">
            <a:avLst/>
          </a:prstGeom>
          <a:noFill/>
          <a:ln w="19050">
            <a:solidFill>
              <a:srgbClr val="D6009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115616" y="270892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D60093"/>
                </a:solidFill>
              </a:rPr>
              <a:t>C</a:t>
            </a:r>
            <a:r>
              <a:rPr lang="en-US" b="1" baseline="-25000" dirty="0" smtClean="0">
                <a:solidFill>
                  <a:srgbClr val="D60093"/>
                </a:solidFill>
              </a:rPr>
              <a:t>ss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96136" y="198884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max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 (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ss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)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48264" y="386104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D60093"/>
                </a:solidFill>
                <a:latin typeface="+mn-lt"/>
              </a:rPr>
              <a:t>C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min</a:t>
            </a:r>
            <a:r>
              <a:rPr lang="sr-Cyrl-RS" b="1" baseline="-25000" dirty="0" smtClean="0">
                <a:solidFill>
                  <a:srgbClr val="D60093"/>
                </a:solidFill>
                <a:latin typeface="+mn-lt"/>
              </a:rPr>
              <a:t> (</a:t>
            </a:r>
            <a:r>
              <a:rPr lang="en-US" b="1" baseline="-25000" dirty="0" err="1" smtClean="0">
                <a:solidFill>
                  <a:srgbClr val="D60093"/>
                </a:solidFill>
                <a:latin typeface="+mn-lt"/>
              </a:rPr>
              <a:t>ss</a:t>
            </a:r>
            <a:r>
              <a:rPr lang="en-US" b="1" baseline="-25000" dirty="0" smtClean="0">
                <a:solidFill>
                  <a:srgbClr val="D60093"/>
                </a:solidFill>
                <a:latin typeface="+mn-lt"/>
              </a:rPr>
              <a:t>)</a:t>
            </a:r>
            <a:endParaRPr lang="en-US" b="1" baseline="-25000" dirty="0">
              <a:solidFill>
                <a:srgbClr val="D60093"/>
              </a:solidFill>
              <a:latin typeface="+mn-lt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5912969" y="2546974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6804248" y="3834153"/>
            <a:ext cx="288000" cy="0"/>
          </a:xfrm>
          <a:prstGeom prst="line">
            <a:avLst/>
          </a:prstGeom>
          <a:solidFill>
            <a:schemeClr val="bg1"/>
          </a:solidFill>
          <a:ln w="57150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Line 34"/>
          <p:cNvSpPr>
            <a:spLocks noChangeShapeType="1"/>
          </p:cNvSpPr>
          <p:nvPr/>
        </p:nvSpPr>
        <p:spPr bwMode="auto">
          <a:xfrm>
            <a:off x="8028384" y="2420888"/>
            <a:ext cx="0" cy="1512168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7596336" y="2924944"/>
            <a:ext cx="1331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 smtClean="0">
                <a:latin typeface="+mn-lt"/>
              </a:rPr>
              <a:t>Терапијски опсег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34" name="Freeform 33"/>
          <p:cNvSpPr/>
          <p:nvPr/>
        </p:nvSpPr>
        <p:spPr bwMode="auto">
          <a:xfrm>
            <a:off x="2627784" y="4796928"/>
            <a:ext cx="2232248" cy="1008112"/>
          </a:xfrm>
          <a:custGeom>
            <a:avLst/>
            <a:gdLst>
              <a:gd name="connsiteX0" fmla="*/ 0 w 2769870"/>
              <a:gd name="connsiteY0" fmla="*/ 0 h 1516380"/>
              <a:gd name="connsiteX1" fmla="*/ 411480 w 2769870"/>
              <a:gd name="connsiteY1" fmla="*/ 411480 h 1516380"/>
              <a:gd name="connsiteX2" fmla="*/ 834390 w 2769870"/>
              <a:gd name="connsiteY2" fmla="*/ 750570 h 1516380"/>
              <a:gd name="connsiteX3" fmla="*/ 1344930 w 2769870"/>
              <a:gd name="connsiteY3" fmla="*/ 1082040 h 1516380"/>
              <a:gd name="connsiteX4" fmla="*/ 1836420 w 2769870"/>
              <a:gd name="connsiteY4" fmla="*/ 1291590 h 1516380"/>
              <a:gd name="connsiteX5" fmla="*/ 2366010 w 2769870"/>
              <a:gd name="connsiteY5" fmla="*/ 1451610 h 1516380"/>
              <a:gd name="connsiteX6" fmla="*/ 2769870 w 2769870"/>
              <a:gd name="connsiteY6" fmla="*/ 1516380 h 1516380"/>
              <a:gd name="connsiteX7" fmla="*/ 2769870 w 2769870"/>
              <a:gd name="connsiteY7" fmla="*/ 1516380 h 15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69870" h="1516380">
                <a:moveTo>
                  <a:pt x="0" y="0"/>
                </a:moveTo>
                <a:cubicBezTo>
                  <a:pt x="136207" y="143192"/>
                  <a:pt x="272415" y="286385"/>
                  <a:pt x="411480" y="411480"/>
                </a:cubicBezTo>
                <a:cubicBezTo>
                  <a:pt x="550545" y="536575"/>
                  <a:pt x="678815" y="638810"/>
                  <a:pt x="834390" y="750570"/>
                </a:cubicBezTo>
                <a:cubicBezTo>
                  <a:pt x="989965" y="862330"/>
                  <a:pt x="1177925" y="991870"/>
                  <a:pt x="1344930" y="1082040"/>
                </a:cubicBezTo>
                <a:cubicBezTo>
                  <a:pt x="1511935" y="1172210"/>
                  <a:pt x="1666240" y="1229995"/>
                  <a:pt x="1836420" y="1291590"/>
                </a:cubicBezTo>
                <a:cubicBezTo>
                  <a:pt x="2006600" y="1353185"/>
                  <a:pt x="2210435" y="1414145"/>
                  <a:pt x="2366010" y="1451610"/>
                </a:cubicBezTo>
                <a:cubicBezTo>
                  <a:pt x="2521585" y="1489075"/>
                  <a:pt x="2769870" y="1516380"/>
                  <a:pt x="2769870" y="1516380"/>
                </a:cubicBezTo>
                <a:lnTo>
                  <a:pt x="2769870" y="1516380"/>
                </a:lnTo>
              </a:path>
            </a:pathLst>
          </a:cu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V="1">
            <a:off x="2537524" y="4739729"/>
            <a:ext cx="72330" cy="1065535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752528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У равнотежном стању брзина апсорпције и брзина елиминације су једнаке:</a:t>
            </a:r>
          </a:p>
          <a:p>
            <a:pPr lvl="1"/>
            <a:r>
              <a:rPr lang="sr-Cyrl-RS" dirty="0" smtClean="0">
                <a:solidFill>
                  <a:srgbClr val="0000FF"/>
                </a:solidFill>
              </a:rPr>
              <a:t>брзина апсорпције </a:t>
            </a:r>
            <a:r>
              <a:rPr lang="sr-Cyrl-RS" dirty="0" smtClean="0"/>
              <a:t>показује проценат примењене дозе лека који са места примене доспе до системске циркулације у јединици времена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F x D /</a:t>
            </a:r>
            <a:r>
              <a:rPr lang="el-GR" dirty="0" smtClean="0">
                <a:solidFill>
                  <a:srgbClr val="0000FF"/>
                </a:solidFill>
              </a:rPr>
              <a:t>τ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sr-Cyrl-RS" dirty="0" smtClean="0"/>
          </a:p>
          <a:p>
            <a:pPr lvl="2"/>
            <a:r>
              <a:rPr lang="sr-Cyrl-RS" dirty="0" smtClean="0"/>
              <a:t>при понављаним дозама одређује се у односу на </a:t>
            </a:r>
            <a:r>
              <a:rPr lang="sr-Cyrl-RS" u="sng" dirty="0" smtClean="0"/>
              <a:t>дозни интервал </a:t>
            </a:r>
            <a:r>
              <a:rPr lang="el-GR" u="sng" dirty="0" smtClean="0">
                <a:latin typeface="Calibri"/>
              </a:rPr>
              <a:t>τ</a:t>
            </a:r>
            <a:endParaRPr lang="en-US" u="sng" dirty="0" smtClean="0">
              <a:latin typeface="Calibri"/>
            </a:endParaRPr>
          </a:p>
          <a:p>
            <a:pPr lvl="2"/>
            <a:r>
              <a:rPr lang="sr-Cyrl-RS" dirty="0" smtClean="0">
                <a:latin typeface="Calibri"/>
              </a:rPr>
              <a:t>укључује </a:t>
            </a:r>
            <a:r>
              <a:rPr lang="sr-Cyrl-RS" u="sng" dirty="0" smtClean="0">
                <a:latin typeface="Calibri"/>
              </a:rPr>
              <a:t>брзину дозирања</a:t>
            </a:r>
            <a:r>
              <a:rPr lang="sr-Cyrl-RS" dirty="0" smtClean="0">
                <a:latin typeface="Calibri"/>
              </a:rPr>
              <a:t> тј. однос између примењене дозе и дозног интервала </a:t>
            </a:r>
          </a:p>
          <a:p>
            <a:pPr lvl="1"/>
            <a:r>
              <a:rPr lang="sr-Cyrl-RS" dirty="0" smtClean="0">
                <a:solidFill>
                  <a:srgbClr val="CC3300"/>
                </a:solidFill>
              </a:rPr>
              <a:t>брзина елиминације </a:t>
            </a:r>
            <a:r>
              <a:rPr lang="sr-Cyrl-RS" dirty="0" smtClean="0"/>
              <a:t>показује фракцију постигнуте концентрације лека у крви која се у јединици времена елиминише из организма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CC3300"/>
                </a:solidFill>
              </a:rPr>
              <a:t>Cl</a:t>
            </a:r>
            <a:r>
              <a:rPr lang="en-US" dirty="0" smtClean="0">
                <a:solidFill>
                  <a:srgbClr val="CC3300"/>
                </a:solidFill>
              </a:rPr>
              <a:t> x C</a:t>
            </a:r>
            <a:r>
              <a:rPr lang="en-US" baseline="-25000" dirty="0" smtClean="0">
                <a:solidFill>
                  <a:srgbClr val="CC3300"/>
                </a:solidFill>
              </a:rPr>
              <a:t>ss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endParaRPr lang="sr-Cyrl-RS" dirty="0" smtClean="0"/>
          </a:p>
          <a:p>
            <a:pPr lvl="2">
              <a:tabLst>
                <a:tab pos="1260475" algn="l"/>
              </a:tabLst>
            </a:pPr>
            <a:r>
              <a:rPr lang="sr-Cyrl-RS" dirty="0" smtClean="0"/>
              <a:t>у равнотежном стању постигнута концентрација лека односи се на </a:t>
            </a:r>
            <a:r>
              <a:rPr lang="sr-Cyrl-RS" u="sng" dirty="0" smtClean="0"/>
              <a:t>просечну концентрацију лека у равнотежном стању </a:t>
            </a:r>
            <a:r>
              <a:rPr lang="en-US" u="sng" dirty="0" smtClean="0"/>
              <a:t>C</a:t>
            </a:r>
            <a:r>
              <a:rPr lang="en-US" u="sng" baseline="-25000" dirty="0" smtClean="0"/>
              <a:t>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80920" cy="5229200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Просечна концентрација лека у равнотежном стању не зависи од тренутно измерене концентрације лека у крви (концентрација лека у крви се мења чак и у равнотежном стању - она осцилира између две константне вредности, али сама није константна!</a:t>
            </a:r>
            <a:r>
              <a:rPr lang="sr-Cyrl-RS" dirty="0" smtClean="0">
                <a:solidFill>
                  <a:srgbClr val="FF0000"/>
                </a:solidFill>
              </a:rPr>
              <a:t>*</a:t>
            </a:r>
            <a:r>
              <a:rPr lang="sr-Cyrl-RS" dirty="0" smtClean="0"/>
              <a:t>), већ од дозе, дозног интервала и клиренса</a:t>
            </a:r>
            <a:endParaRPr lang="sr-Cyrl-RS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F x D /</a:t>
            </a:r>
            <a:r>
              <a:rPr lang="el-GR" dirty="0" smtClean="0">
                <a:solidFill>
                  <a:srgbClr val="0000FF"/>
                </a:solidFill>
                <a:latin typeface="Calibri"/>
              </a:rPr>
              <a:t>τ</a:t>
            </a:r>
            <a:r>
              <a:rPr lang="en-US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= </a:t>
            </a:r>
            <a:r>
              <a:rPr lang="en-US" dirty="0" err="1" smtClean="0">
                <a:solidFill>
                  <a:srgbClr val="CC3300"/>
                </a:solidFill>
                <a:latin typeface="Calibri"/>
              </a:rPr>
              <a:t>Cl</a:t>
            </a:r>
            <a:r>
              <a:rPr lang="en-US" dirty="0" smtClean="0">
                <a:solidFill>
                  <a:srgbClr val="CC3300"/>
                </a:solidFill>
                <a:latin typeface="Calibri"/>
              </a:rPr>
              <a:t> x C</a:t>
            </a:r>
            <a:r>
              <a:rPr lang="en-US" baseline="-25000" dirty="0" smtClean="0">
                <a:solidFill>
                  <a:srgbClr val="CC3300"/>
                </a:solidFill>
                <a:latin typeface="Calibri"/>
              </a:rPr>
              <a:t>ss</a:t>
            </a:r>
            <a:r>
              <a:rPr lang="en-US" dirty="0" smtClean="0">
                <a:solidFill>
                  <a:srgbClr val="CC3300"/>
                </a:solidFill>
              </a:rPr>
              <a:t> = (F x D /AUC ) x C</a:t>
            </a:r>
            <a:r>
              <a:rPr lang="en-US" baseline="-25000" dirty="0" smtClean="0">
                <a:solidFill>
                  <a:srgbClr val="CC3300"/>
                </a:solidFill>
              </a:rPr>
              <a:t>ss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</a:p>
          <a:p>
            <a:pPr algn="ctr">
              <a:buNone/>
            </a:pPr>
            <a:endParaRPr lang="en-US" sz="1200" dirty="0" smtClean="0">
              <a:solidFill>
                <a:srgbClr val="CC3300"/>
              </a:solidFill>
            </a:endParaRPr>
          </a:p>
          <a:p>
            <a:pPr algn="ctr">
              <a:buNone/>
            </a:pPr>
            <a:r>
              <a:rPr lang="en-US" dirty="0" smtClean="0"/>
              <a:t>D /</a:t>
            </a:r>
            <a:r>
              <a:rPr lang="el-GR" dirty="0" smtClean="0"/>
              <a:t>τ</a:t>
            </a:r>
            <a:r>
              <a:rPr lang="en-US" dirty="0" smtClean="0"/>
              <a:t> =</a:t>
            </a:r>
            <a:r>
              <a:rPr lang="sr-Cyrl-RS" dirty="0" smtClean="0"/>
              <a:t> </a:t>
            </a:r>
            <a:r>
              <a:rPr lang="en-US" dirty="0" err="1" smtClean="0"/>
              <a:t>Cl</a:t>
            </a:r>
            <a:r>
              <a:rPr lang="en-US" dirty="0" smtClean="0"/>
              <a:t> x C</a:t>
            </a:r>
            <a:r>
              <a:rPr lang="en-US" baseline="-25000" dirty="0" smtClean="0"/>
              <a:t>ss</a:t>
            </a:r>
            <a:r>
              <a:rPr lang="en-US" dirty="0" smtClean="0"/>
              <a:t> / F           C</a:t>
            </a:r>
            <a:r>
              <a:rPr lang="en-US" baseline="-25000" dirty="0" smtClean="0"/>
              <a:t>ss</a:t>
            </a:r>
            <a:r>
              <a:rPr lang="en-US" dirty="0" smtClean="0"/>
              <a:t> </a:t>
            </a:r>
            <a:r>
              <a:rPr lang="sr-Cyrl-RS" dirty="0" smtClean="0"/>
              <a:t>= </a:t>
            </a:r>
            <a:r>
              <a:rPr lang="en-US" dirty="0" smtClean="0"/>
              <a:t>(D x F) / (</a:t>
            </a:r>
            <a:r>
              <a:rPr lang="en-US" dirty="0" err="1" smtClean="0"/>
              <a:t>Cl</a:t>
            </a:r>
            <a:r>
              <a:rPr lang="en-US" dirty="0" smtClean="0"/>
              <a:t> x </a:t>
            </a:r>
            <a:r>
              <a:rPr lang="el-GR" dirty="0" smtClean="0"/>
              <a:t>τ</a:t>
            </a:r>
            <a:r>
              <a:rPr lang="en-US" dirty="0" smtClean="0"/>
              <a:t>)         C</a:t>
            </a:r>
            <a:r>
              <a:rPr lang="en-US" baseline="-25000" dirty="0" smtClean="0"/>
              <a:t>ss</a:t>
            </a:r>
            <a:r>
              <a:rPr lang="sr-Cyrl-RS" baseline="-25000" dirty="0" smtClean="0"/>
              <a:t> </a:t>
            </a:r>
            <a:r>
              <a:rPr lang="sr-Cyrl-RS" dirty="0" smtClean="0"/>
              <a:t>= </a:t>
            </a:r>
            <a:r>
              <a:rPr lang="en-US" dirty="0" smtClean="0"/>
              <a:t>AUC / </a:t>
            </a:r>
            <a:r>
              <a:rPr lang="el-GR" dirty="0" smtClean="0">
                <a:latin typeface="Calibri"/>
              </a:rPr>
              <a:t>τ</a:t>
            </a:r>
            <a:endParaRPr lang="en-US" dirty="0" smtClean="0">
              <a:latin typeface="Calibri"/>
            </a:endParaRPr>
          </a:p>
          <a:p>
            <a:pPr algn="ctr">
              <a:buNone/>
            </a:pPr>
            <a:endParaRPr lang="en-US" baseline="-25000" dirty="0" smtClean="0">
              <a:latin typeface="Calibri"/>
            </a:endParaRP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</a:t>
            </a:r>
            <a:r>
              <a:rPr lang="sr-Cyrl-RS" dirty="0" smtClean="0"/>
              <a:t>изузетак је спора интравенска инфузија, где концентрација лека у равнотежном стању директно зависи од </a:t>
            </a:r>
            <a:r>
              <a:rPr lang="sr-Cyrl-RS" u="sng" dirty="0" smtClean="0"/>
              <a:t>брзине инфузије</a:t>
            </a:r>
            <a:r>
              <a:rPr lang="en-US" u="sng" dirty="0" smtClean="0"/>
              <a:t> R</a:t>
            </a:r>
            <a:r>
              <a:rPr lang="en-US" u="sng" baseline="-25000" dirty="0" smtClean="0"/>
              <a:t>0</a:t>
            </a:r>
            <a:r>
              <a:rPr lang="sr-Cyrl-RS" u="sng" baseline="-25000" dirty="0" smtClean="0"/>
              <a:t> </a:t>
            </a:r>
            <a:r>
              <a:rPr lang="sr-Cyrl-RS" dirty="0" smtClean="0"/>
              <a:t>(ако је брзина инфузије константна, и концентрација лека је константна)</a:t>
            </a:r>
            <a:r>
              <a:rPr lang="en-US" dirty="0" smtClean="0"/>
              <a:t>:</a:t>
            </a:r>
          </a:p>
          <a:p>
            <a:pPr lvl="1" algn="ctr">
              <a:buNone/>
            </a:pPr>
            <a:r>
              <a:rPr lang="en-US" sz="1300" dirty="0" smtClean="0"/>
              <a:t> </a:t>
            </a:r>
          </a:p>
          <a:p>
            <a:pPr lvl="1" algn="ctr">
              <a:buNone/>
            </a:pPr>
            <a:r>
              <a:rPr lang="en-US" sz="2400" dirty="0" smtClean="0"/>
              <a:t>C</a:t>
            </a:r>
            <a:r>
              <a:rPr lang="en-US" sz="2400" baseline="-25000" dirty="0" smtClean="0"/>
              <a:t>ss</a:t>
            </a:r>
            <a:r>
              <a:rPr lang="sr-Cyrl-RS" sz="2400" baseline="-25000" dirty="0" smtClean="0"/>
              <a:t> </a:t>
            </a:r>
            <a:r>
              <a:rPr lang="sr-Cyrl-RS" sz="2400" dirty="0" smtClean="0"/>
              <a:t>= </a:t>
            </a:r>
            <a:r>
              <a:rPr lang="en-US" sz="2400" dirty="0" smtClean="0"/>
              <a:t>R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/ </a:t>
            </a:r>
            <a:r>
              <a:rPr lang="en-US" sz="2400" dirty="0" err="1" smtClean="0"/>
              <a:t>Cl</a:t>
            </a:r>
            <a:endParaRPr lang="en-US" sz="2400" baseline="-25000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en-US" baseline="-25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660232" y="3861048"/>
            <a:ext cx="1728192" cy="648072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31640" y="3861048"/>
            <a:ext cx="2160240" cy="648072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707904" y="3861048"/>
            <a:ext cx="2736304" cy="648072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 равнотежног стања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-</a:t>
            </a:r>
            <a:r>
              <a:rPr lang="en-US" dirty="0" smtClean="0"/>
              <a:t> </a:t>
            </a:r>
            <a:r>
              <a:rPr lang="sr-Cyrl-RS" dirty="0" smtClean="0"/>
              <a:t>израчунавање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aseline="-25000" dirty="0" smtClean="0">
                <a:ea typeface="YUDutchR" charset="0"/>
                <a:cs typeface="Times New Roman" pitchFamily="18" charset="0"/>
              </a:rPr>
              <a:t>ss</a:t>
            </a:r>
            <a:r>
              <a:rPr lang="sr-Cyrl-RS" dirty="0" smtClean="0">
                <a:ea typeface="YUDutchR" charset="0"/>
                <a:cs typeface="Times New Roman" pitchFamily="18" charset="0"/>
              </a:rPr>
              <a:t> -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96544"/>
          </a:xfrm>
        </p:spPr>
        <p:txBody>
          <a:bodyPr>
            <a:normAutofit/>
          </a:bodyPr>
          <a:lstStyle/>
          <a:p>
            <a:r>
              <a:rPr lang="sr-Cyrl-RS" dirty="0" smtClean="0"/>
              <a:t>После поновљене интравенске болус дозе: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en-US" dirty="0" smtClean="0"/>
              <a:t>AUC </a:t>
            </a:r>
            <a:r>
              <a:rPr lang="sr-Cyrl-RS" dirty="0" smtClean="0"/>
              <a:t>=</a:t>
            </a:r>
            <a:r>
              <a:rPr lang="en-US" dirty="0" smtClean="0"/>
              <a:t> </a:t>
            </a:r>
            <a:r>
              <a:rPr lang="sr-Cyrl-RS" dirty="0" smtClean="0"/>
              <a:t>½(</a:t>
            </a:r>
            <a:r>
              <a:rPr lang="en-US" dirty="0" err="1" smtClean="0"/>
              <a:t>C</a:t>
            </a:r>
            <a:r>
              <a:rPr lang="en-US" baseline="-25000" dirty="0" err="1" smtClean="0"/>
              <a:t>min</a:t>
            </a:r>
            <a:r>
              <a:rPr lang="en-US" dirty="0" err="1" smtClean="0"/>
              <a:t>+C</a:t>
            </a:r>
            <a:r>
              <a:rPr lang="en-US" baseline="-25000" dirty="0" err="1" smtClean="0"/>
              <a:t>max</a:t>
            </a:r>
            <a:r>
              <a:rPr lang="en-US" dirty="0" smtClean="0"/>
              <a:t>) </a:t>
            </a:r>
            <a:r>
              <a:rPr lang="en-US" dirty="0" smtClean="0">
                <a:latin typeface="Calibri"/>
              </a:rPr>
              <a:t>∙ </a:t>
            </a:r>
            <a:r>
              <a:rPr lang="en-US" dirty="0" smtClean="0"/>
              <a:t>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min</a:t>
            </a:r>
            <a:r>
              <a:rPr lang="en-US" dirty="0" err="1" smtClean="0"/>
              <a:t>-t</a:t>
            </a:r>
            <a:r>
              <a:rPr lang="en-US" baseline="-25000" dirty="0" err="1" smtClean="0"/>
              <a:t>max</a:t>
            </a:r>
            <a:r>
              <a:rPr lang="en-US" dirty="0" smtClean="0"/>
              <a:t>) → </a:t>
            </a:r>
          </a:p>
          <a:p>
            <a:pPr>
              <a:buNone/>
            </a:pPr>
            <a:r>
              <a:rPr lang="en-US" dirty="0" smtClean="0"/>
              <a:t>				→ 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AUC = C</a:t>
            </a:r>
            <a:r>
              <a:rPr lang="en-US" baseline="-25000" dirty="0" smtClean="0">
                <a:ea typeface="YUDutchR" charset="0"/>
                <a:cs typeface="Times New Roman" pitchFamily="18" charset="0"/>
              </a:rPr>
              <a:t>ss</a:t>
            </a:r>
            <a:r>
              <a:rPr lang="en-US" dirty="0" smtClean="0"/>
              <a:t> ∙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el-GR" dirty="0" smtClean="0">
                <a:latin typeface="Calibri"/>
                <a:ea typeface="新細明體" pitchFamily="18" charset="-120"/>
                <a:cs typeface="Times New Roman" pitchFamily="18" charset="0"/>
              </a:rPr>
              <a:t>τ</a:t>
            </a:r>
            <a:r>
              <a:rPr lang="en-US" dirty="0" smtClean="0">
                <a:latin typeface="Calibri"/>
                <a:ea typeface="新細明體" pitchFamily="18" charset="-120"/>
                <a:cs typeface="Times New Roman" pitchFamily="18" charset="0"/>
              </a:rPr>
              <a:t> →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ss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 AUC / </a:t>
            </a:r>
            <a:r>
              <a:rPr lang="el-GR" b="1" dirty="0" smtClean="0">
                <a:ea typeface="新細明體" pitchFamily="18" charset="-120"/>
                <a:cs typeface="Times New Roman" pitchFamily="18" charset="0"/>
              </a:rPr>
              <a:t>τ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AUC = D / </a:t>
            </a:r>
            <a:r>
              <a:rPr lang="en-US" dirty="0" err="1" smtClean="0"/>
              <a:t>Cl</a:t>
            </a:r>
            <a:r>
              <a:rPr lang="en-US" dirty="0" smtClean="0"/>
              <a:t> </a:t>
            </a:r>
            <a:r>
              <a:rPr lang="en-US" dirty="0" smtClean="0">
                <a:ea typeface="新細明體" pitchFamily="18" charset="-120"/>
                <a:cs typeface="Times New Roman" pitchFamily="18" charset="0"/>
              </a:rPr>
              <a:t>→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ss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 D </a:t>
            </a:r>
            <a:r>
              <a:rPr lang="en-US" b="1" dirty="0" smtClean="0">
                <a:latin typeface="Calibri"/>
                <a:ea typeface="YUDutchR" charset="0"/>
                <a:cs typeface="Times New Roman" pitchFamily="18" charset="0"/>
              </a:rPr>
              <a:t>/ (</a:t>
            </a:r>
            <a:r>
              <a:rPr lang="el-GR" b="1" dirty="0" smtClean="0">
                <a:latin typeface="Calibri"/>
                <a:ea typeface="YUDutchR" charset="0"/>
                <a:cs typeface="Times New Roman" pitchFamily="18" charset="0"/>
              </a:rPr>
              <a:t>τ</a:t>
            </a:r>
            <a:r>
              <a:rPr lang="en-US" b="1" dirty="0" smtClean="0">
                <a:latin typeface="Calibri"/>
                <a:ea typeface="YUDutchR" charset="0"/>
                <a:cs typeface="Times New Roman" pitchFamily="18" charset="0"/>
              </a:rPr>
              <a:t> ∙ </a:t>
            </a:r>
            <a:r>
              <a:rPr lang="en-US" b="1" dirty="0" err="1" smtClean="0">
                <a:latin typeface="Calibri"/>
                <a:ea typeface="YUDutchR" charset="0"/>
                <a:cs typeface="Times New Roman" pitchFamily="18" charset="0"/>
              </a:rPr>
              <a:t>Cl</a:t>
            </a:r>
            <a:r>
              <a:rPr lang="en-US" b="1" dirty="0" smtClean="0">
                <a:latin typeface="Calibri"/>
                <a:ea typeface="YUDutchR" charset="0"/>
                <a:cs typeface="Times New Roman" pitchFamily="18" charset="0"/>
              </a:rPr>
              <a:t>)</a:t>
            </a:r>
            <a:endParaRPr lang="sr-Cyrl-CS" dirty="0" smtClean="0"/>
          </a:p>
          <a:p>
            <a:pPr lvl="0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После поновљене оралне дозе: </a:t>
            </a:r>
          </a:p>
          <a:p>
            <a:pPr lvl="0" algn="ctr">
              <a:buClr>
                <a:srgbClr val="003D62"/>
              </a:buClr>
              <a:buNone/>
            </a:pPr>
            <a:r>
              <a:rPr lang="en-US" b="1" dirty="0" smtClean="0">
                <a:ea typeface="YUDutchR" charset="0"/>
                <a:cs typeface="Times New Roman" pitchFamily="18" charset="0"/>
              </a:rPr>
              <a:t>C</a:t>
            </a:r>
            <a:r>
              <a:rPr lang="en-US" b="1" baseline="-25000" dirty="0" smtClean="0">
                <a:ea typeface="YUDutchR" charset="0"/>
                <a:cs typeface="Times New Roman" pitchFamily="18" charset="0"/>
              </a:rPr>
              <a:t>ss</a:t>
            </a:r>
            <a:r>
              <a:rPr lang="sr-Latn-C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= </a:t>
            </a:r>
            <a:r>
              <a:rPr lang="sr-Cyrl-RS" b="1" dirty="0" smtClean="0">
                <a:ea typeface="YUDutchR" charset="0"/>
                <a:cs typeface="Times New Roman" pitchFamily="18" charset="0"/>
              </a:rPr>
              <a:t>(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D ∙</a:t>
            </a:r>
            <a:r>
              <a:rPr lang="sr-Cyrl-RS" b="1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F) / (</a:t>
            </a:r>
            <a:r>
              <a:rPr lang="el-GR" b="1" dirty="0" smtClean="0">
                <a:ea typeface="YUDutchR" charset="0"/>
                <a:cs typeface="Times New Roman" pitchFamily="18" charset="0"/>
              </a:rPr>
              <a:t>τ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 ∙ </a:t>
            </a:r>
            <a:r>
              <a:rPr lang="en-US" b="1" dirty="0" err="1" smtClean="0">
                <a:ea typeface="YUDutchR" charset="0"/>
                <a:cs typeface="Times New Roman" pitchFamily="18" charset="0"/>
              </a:rPr>
              <a:t>Cl</a:t>
            </a:r>
            <a:r>
              <a:rPr lang="en-US" b="1" dirty="0" smtClean="0">
                <a:ea typeface="YUDutchR" charset="0"/>
                <a:cs typeface="Times New Roman" pitchFamily="18" charset="0"/>
              </a:rPr>
              <a:t>)</a:t>
            </a:r>
          </a:p>
          <a:p>
            <a:pPr lvl="1">
              <a:buClr>
                <a:srgbClr val="003D62"/>
              </a:buClr>
            </a:pPr>
            <a:r>
              <a:rPr lang="sr-Cyrl-RS" dirty="0" smtClean="0"/>
              <a:t>П</a:t>
            </a:r>
            <a:r>
              <a:rPr lang="sr-Cyrl-CS" dirty="0" smtClean="0"/>
              <a:t>росечна (средња) концентрација лека у равнотежном стању може се израчунати на основу познатих вредности клиренса лека, примењене дозе и дозног интервала</a:t>
            </a:r>
            <a:r>
              <a:rPr lang="en-US" dirty="0" smtClean="0"/>
              <a:t>, a </a:t>
            </a:r>
            <a:r>
              <a:rPr lang="sr-Cyrl-RS" dirty="0" smtClean="0"/>
              <a:t>код оралне примене потребно је знати још и биорасположивост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 bwMode="auto">
          <a:xfrm>
            <a:off x="3539174" y="2924944"/>
            <a:ext cx="2016224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419872" y="3836334"/>
            <a:ext cx="2520280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22504</TotalTime>
  <Words>2067</Words>
  <Application>Microsoft Office PowerPoint</Application>
  <PresentationFormat>On-screen Show (4:3)</PresentationFormat>
  <Paragraphs>245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Blueprint</vt:lpstr>
      <vt:lpstr>НАСТАВНА ЈЕДИНИЦА 5:   Поновљено дозирање и равнотежно стање   </vt:lpstr>
      <vt:lpstr>Принцип равнотежног стања</vt:lpstr>
      <vt:lpstr>Крива концентрација/време  - после појединачне интравенске болус дозе -</vt:lpstr>
      <vt:lpstr>Крива концентрација/време  - после поновљене интравенске болус дозе -</vt:lpstr>
      <vt:lpstr>Крива концентрација/време  - после појединачне оралне дозе -</vt:lpstr>
      <vt:lpstr>Крива концентрација/време  - после поновљене оралне дозе -</vt:lpstr>
      <vt:lpstr>Принцип равнотежног стања</vt:lpstr>
      <vt:lpstr>Принцип равнотежног стања</vt:lpstr>
      <vt:lpstr>Принцип равнотежног стања  - израчунавање Css -</vt:lpstr>
      <vt:lpstr>Принцип равнотежног стања - прилагођавање дозног режима -</vt:lpstr>
      <vt:lpstr>Принцип равнотежног стања - ударна доза и доза одржавања -</vt:lpstr>
      <vt:lpstr>Принцип равнотежног стања - ударна доза и доза одржавања -</vt:lpstr>
      <vt:lpstr>Крива концентрација/време  - после појединачне интравенске болус дозе -</vt:lpstr>
      <vt:lpstr>Крива концентрација/време  - после поновљене интравенске болус дозе -</vt:lpstr>
      <vt:lpstr>Поновљено интравенско дозирање  - принцип суперпозиције -</vt:lpstr>
      <vt:lpstr>Принцип суперпозиције  - израчунавање Cmin и Cmax -</vt:lpstr>
      <vt:lpstr>Принцип суперпозиције  - фактор акумулације -</vt:lpstr>
      <vt:lpstr>Принцип равнотежног стања  - фактор акумулације -</vt:lpstr>
      <vt:lpstr>Крива концентрација/време  - после појединачне оралне дозе -</vt:lpstr>
      <vt:lpstr>Крива концентрација/време  - после поновљене оралне дозе* -</vt:lpstr>
      <vt:lpstr>Поновљено орално дозирање  - фактор акумулације -</vt:lpstr>
      <vt:lpstr>Поновљено орално дозирање  - израчунавање Cmin и Cmax -</vt:lpstr>
      <vt:lpstr>Поновљено дозирање - проблем ирегуларног дозирања -</vt:lpstr>
      <vt:lpstr>Поновљено дозирање - проблем пропуштене дозе-</vt:lpstr>
      <vt:lpstr>Поновљено дозирање - проблем превремене/закаснеле дозе-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524</cp:revision>
  <dcterms:created xsi:type="dcterms:W3CDTF">2003-08-03T14:03:03Z</dcterms:created>
  <dcterms:modified xsi:type="dcterms:W3CDTF">2020-10-03T05:02:30Z</dcterms:modified>
</cp:coreProperties>
</file>